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75.png" ContentType="image/png"/>
  <Override PartName="/ppt/media/image9.png" ContentType="image/png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9.png" ContentType="image/png"/>
  <Override PartName="/ppt/media/image86.png" ContentType="image/png"/>
  <Override PartName="/ppt/media/image13.jpeg" ContentType="image/jpeg"/>
  <Override PartName="/ppt/media/image14.png" ContentType="image/png"/>
  <Override PartName="/ppt/media/image39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47.png" ContentType="image/png"/>
  <Override PartName="/ppt/media/image27.jpeg" ContentType="image/jpe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60.jpeg" ContentType="image/jpe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6.png" ContentType="image/png"/>
  <Override PartName="/ppt/media/image77.jpeg" ContentType="image/jpe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jpeg" ContentType="image/jpe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98560" y="-360"/>
            <a:ext cx="8594640" cy="68576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98560" y="-360"/>
            <a:ext cx="8594640" cy="6857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1798560" y="-360"/>
            <a:ext cx="8594640" cy="685764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1798560" y="-360"/>
            <a:ext cx="8594640" cy="6857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1798560" y="-360"/>
            <a:ext cx="8594640" cy="685764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1798560" y="-360"/>
            <a:ext cx="8594640" cy="6857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1798560" y="-360"/>
            <a:ext cx="8594640" cy="685764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3"/>
          <a:stretch/>
        </p:blipFill>
        <p:spPr>
          <a:xfrm>
            <a:off x="1798560" y="-360"/>
            <a:ext cx="8594640" cy="6857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1798560" y="-360"/>
            <a:ext cx="8594640" cy="685764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3"/>
          <a:stretch/>
        </p:blipFill>
        <p:spPr>
          <a:xfrm>
            <a:off x="1798560" y="-360"/>
            <a:ext cx="8594640" cy="6857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68576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12191760" cy="327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196488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42800" y="2244600"/>
            <a:ext cx="11305800" cy="41367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42800" y="1249560"/>
            <a:ext cx="3885840" cy="655200"/>
          </a:xfrm>
          <a:prstGeom prst="rect">
            <a:avLst/>
          </a:prstGeom>
        </p:spPr>
        <p:txBody>
          <a:bodyPr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marL="457200" indent="-456840">
              <a:lnSpc>
                <a:spcPct val="90000"/>
              </a:lnSpc>
            </a:pPr>
            <a:r>
              <a:rPr b="1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Seventh Outline LevelClick to edit the Tittle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42800" y="458640"/>
            <a:ext cx="5211720" cy="7012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Click to edit the outline text format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Second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Third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Fourth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Fifth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Sixth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marL="228600" indent="-228240">
              <a:lnSpc>
                <a:spcPct val="9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Seventh Outline LevelClick to edit the Tittle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768320" y="3840120"/>
            <a:ext cx="9035640" cy="12488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8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Click to edit the outline text format</a:t>
            </a:r>
            <a:endParaRPr b="0" lang="en-US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8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Second Outline Level</a:t>
            </a:r>
            <a:endParaRPr b="0" lang="en-US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8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Third Outline Level</a:t>
            </a:r>
            <a:endParaRPr b="0" lang="en-US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8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Fourth Outline Level</a:t>
            </a:r>
            <a:endParaRPr b="0" lang="en-US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8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Fifth Outline Level</a:t>
            </a:r>
            <a:endParaRPr b="0" lang="en-US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8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Sixth Outline Level</a:t>
            </a:r>
            <a:endParaRPr b="0" lang="en-US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marL="228600" indent="-228240" algn="ctr">
              <a:lnSpc>
                <a:spcPct val="90000"/>
              </a:lnSpc>
            </a:pPr>
            <a:r>
              <a:rPr b="0" lang="en-US" sz="8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Seventh Outline LevelTHANK YOU</a:t>
            </a:r>
            <a:endParaRPr b="0" lang="en-US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29480" y="3862800"/>
            <a:ext cx="9354240" cy="1142640"/>
          </a:xfrm>
          <a:prstGeom prst="rect">
            <a:avLst/>
          </a:prstGeom>
        </p:spPr>
        <p:txBody>
          <a:bodyPr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54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Click to edit the outline text format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54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Second Outline Level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54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Third Outline Level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54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Fourth Outline Level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54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Fifth Outline Level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54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Sixth Outline Level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>
              <a:lnSpc>
                <a:spcPct val="100000"/>
              </a:lnSpc>
            </a:pPr>
            <a:r>
              <a:rPr b="1" lang="en-US" sz="54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Seventh Outline LevelCLICK TO ADD TITTLE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29480" y="5195880"/>
            <a:ext cx="5581800" cy="1142640"/>
          </a:xfrm>
          <a:prstGeom prst="rect">
            <a:avLst/>
          </a:prstGeom>
        </p:spPr>
        <p:txBody>
          <a:bodyPr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32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32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>
              <a:lnSpc>
                <a:spcPct val="100000"/>
              </a:lnSpc>
            </a:pPr>
            <a:r>
              <a:rPr b="1" lang="en-US" sz="32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Seventh Outline LevelCLICK TO ADD TITTLE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1049400" y="1639440"/>
            <a:ext cx="2358720" cy="417708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916520" y="1639440"/>
            <a:ext cx="2358720" cy="417708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8788680" y="1639440"/>
            <a:ext cx="2358720" cy="417708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2520" y="232920"/>
            <a:ext cx="5643000" cy="576000"/>
          </a:xfrm>
          <a:prstGeom prst="rect">
            <a:avLst/>
          </a:prstGeom>
        </p:spPr>
        <p:txBody>
          <a:bodyPr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Click to edit the outline text format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40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Second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Third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40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Fourth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Fifth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Sixth Outline Level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Seventh Outline LevelClick to add Tittle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524160" y="1068120"/>
            <a:ext cx="44802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CONTACT 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42800" y="1160640"/>
            <a:ext cx="3959280" cy="914040"/>
          </a:xfrm>
          <a:prstGeom prst="rect">
            <a:avLst/>
          </a:prstGeom>
        </p:spPr>
        <p:txBody>
          <a:bodyPr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Click to edit the outline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Second Outline Level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Third Outline Level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Fourth Outline Level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Fifth Outline Level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Sixth Outline Level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leway Black"/>
              </a:rPr>
              <a:t>Seventh Outline LevelCONTACT US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jpeg"/><Relationship Id="rId8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4.jpeg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9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-14760" y="-12240"/>
            <a:ext cx="12205440" cy="685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2268720" y="4362480"/>
            <a:ext cx="74919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f268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Fleet Management System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 rot="5400000">
            <a:off x="9437040" y="4102920"/>
            <a:ext cx="75960" cy="5432040"/>
          </a:xfrm>
          <a:prstGeom prst="rect">
            <a:avLst/>
          </a:prstGeom>
          <a:gradFill>
            <a:gsLst>
              <a:gs pos="0">
                <a:schemeClr val="accent1"/>
              </a:gs>
              <a:gs pos="41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4"/>
          <p:cNvSpPr/>
          <p:nvPr/>
        </p:nvSpPr>
        <p:spPr>
          <a:xfrm>
            <a:off x="-14760" y="1425600"/>
            <a:ext cx="75960" cy="5432040"/>
          </a:xfrm>
          <a:prstGeom prst="rect">
            <a:avLst/>
          </a:prstGeom>
          <a:gradFill>
            <a:gsLst>
              <a:gs pos="0">
                <a:schemeClr val="accent1"/>
              </a:gs>
              <a:gs pos="41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5"/>
          <p:cNvSpPr/>
          <p:nvPr/>
        </p:nvSpPr>
        <p:spPr>
          <a:xfrm>
            <a:off x="3907800" y="5643720"/>
            <a:ext cx="4284720" cy="75240"/>
          </a:xfrm>
          <a:prstGeom prst="flowChartAlternateProcess">
            <a:avLst/>
          </a:prstGeom>
          <a:gradFill>
            <a:gsLst>
              <a:gs pos="0">
                <a:srgbClr val="f57423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6" name="Table Placeholder 21" descr=""/>
          <p:cNvPicPr/>
          <p:nvPr/>
        </p:nvPicPr>
        <p:blipFill>
          <a:blip r:embed="rId1"/>
          <a:stretch/>
        </p:blipFill>
        <p:spPr>
          <a:xfrm>
            <a:off x="356760" y="-213480"/>
            <a:ext cx="11667240" cy="3333240"/>
          </a:xfrm>
          <a:prstGeom prst="rect">
            <a:avLst/>
          </a:prstGeom>
          <a:ln>
            <a:noFill/>
          </a:ln>
        </p:spPr>
      </p:pic>
      <p:pic>
        <p:nvPicPr>
          <p:cNvPr id="197" name="Picture Placeholder 4" descr=""/>
          <p:cNvPicPr/>
          <p:nvPr/>
        </p:nvPicPr>
        <p:blipFill>
          <a:blip r:embed="rId2"/>
          <a:stretch/>
        </p:blipFill>
        <p:spPr>
          <a:xfrm>
            <a:off x="3347640" y="3129840"/>
            <a:ext cx="4446720" cy="130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-29880" y="-11520"/>
            <a:ext cx="12220920" cy="6879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ustomShape 2"/>
          <p:cNvSpPr/>
          <p:nvPr/>
        </p:nvSpPr>
        <p:spPr>
          <a:xfrm>
            <a:off x="361440" y="1980000"/>
            <a:ext cx="3196800" cy="633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Line 3"/>
          <p:cNvSpPr/>
          <p:nvPr/>
        </p:nvSpPr>
        <p:spPr>
          <a:xfrm>
            <a:off x="3767760" y="2311200"/>
            <a:ext cx="829440" cy="360"/>
          </a:xfrm>
          <a:prstGeom prst="line">
            <a:avLst/>
          </a:prstGeom>
          <a:ln w="34920">
            <a:solidFill>
              <a:schemeClr val="tx1"/>
            </a:solidFill>
            <a:custDash>
              <a:ds d="300000" sp="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4"/>
          <p:cNvSpPr/>
          <p:nvPr/>
        </p:nvSpPr>
        <p:spPr>
          <a:xfrm>
            <a:off x="377280" y="2862000"/>
            <a:ext cx="3196080" cy="633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5"/>
          <p:cNvSpPr/>
          <p:nvPr/>
        </p:nvSpPr>
        <p:spPr>
          <a:xfrm>
            <a:off x="361440" y="3811320"/>
            <a:ext cx="3196800" cy="633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6"/>
          <p:cNvSpPr/>
          <p:nvPr/>
        </p:nvSpPr>
        <p:spPr>
          <a:xfrm>
            <a:off x="361440" y="4777200"/>
            <a:ext cx="3196800" cy="633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7"/>
          <p:cNvSpPr/>
          <p:nvPr/>
        </p:nvSpPr>
        <p:spPr>
          <a:xfrm>
            <a:off x="361440" y="5652000"/>
            <a:ext cx="3196800" cy="633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8"/>
          <p:cNvSpPr/>
          <p:nvPr/>
        </p:nvSpPr>
        <p:spPr>
          <a:xfrm>
            <a:off x="422280" y="2127240"/>
            <a:ext cx="3196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Saves more than it costs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9"/>
          <p:cNvSpPr/>
          <p:nvPr/>
        </p:nvSpPr>
        <p:spPr>
          <a:xfrm>
            <a:off x="540360" y="3009240"/>
            <a:ext cx="3017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Keep conflicts in check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10"/>
          <p:cNvSpPr/>
          <p:nvPr/>
        </p:nvSpPr>
        <p:spPr>
          <a:xfrm>
            <a:off x="714960" y="3944160"/>
            <a:ext cx="252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Real time tracking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11"/>
          <p:cNvSpPr/>
          <p:nvPr/>
        </p:nvSpPr>
        <p:spPr>
          <a:xfrm>
            <a:off x="450720" y="4909680"/>
            <a:ext cx="3107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Customization options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12"/>
          <p:cNvSpPr/>
          <p:nvPr/>
        </p:nvSpPr>
        <p:spPr>
          <a:xfrm>
            <a:off x="645120" y="5770080"/>
            <a:ext cx="2589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Reports for review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13"/>
          <p:cNvSpPr/>
          <p:nvPr/>
        </p:nvSpPr>
        <p:spPr>
          <a:xfrm>
            <a:off x="8656200" y="2009880"/>
            <a:ext cx="3313080" cy="633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CustomShape 14"/>
          <p:cNvSpPr/>
          <p:nvPr/>
        </p:nvSpPr>
        <p:spPr>
          <a:xfrm>
            <a:off x="8918640" y="1989000"/>
            <a:ext cx="2788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Artificial intelligence features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15"/>
          <p:cNvSpPr/>
          <p:nvPr/>
        </p:nvSpPr>
        <p:spPr>
          <a:xfrm>
            <a:off x="8672040" y="2907720"/>
            <a:ext cx="3297240" cy="633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2" name="CustomShape 16"/>
          <p:cNvSpPr/>
          <p:nvPr/>
        </p:nvSpPr>
        <p:spPr>
          <a:xfrm>
            <a:off x="9144720" y="3009240"/>
            <a:ext cx="2426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Risk Management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17"/>
          <p:cNvSpPr/>
          <p:nvPr/>
        </p:nvSpPr>
        <p:spPr>
          <a:xfrm>
            <a:off x="8672040" y="3826440"/>
            <a:ext cx="3297240" cy="633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18"/>
          <p:cNvSpPr/>
          <p:nvPr/>
        </p:nvSpPr>
        <p:spPr>
          <a:xfrm>
            <a:off x="8793000" y="3811320"/>
            <a:ext cx="32515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User roles according to your choice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19"/>
          <p:cNvSpPr/>
          <p:nvPr/>
        </p:nvSpPr>
        <p:spPr>
          <a:xfrm>
            <a:off x="8707680" y="4792320"/>
            <a:ext cx="3297240" cy="633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20"/>
          <p:cNvSpPr/>
          <p:nvPr/>
        </p:nvSpPr>
        <p:spPr>
          <a:xfrm>
            <a:off x="9307080" y="4909680"/>
            <a:ext cx="2339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Low Maintenance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Line 21"/>
          <p:cNvSpPr/>
          <p:nvPr/>
        </p:nvSpPr>
        <p:spPr>
          <a:xfrm>
            <a:off x="3767760" y="3209040"/>
            <a:ext cx="829440" cy="360"/>
          </a:xfrm>
          <a:prstGeom prst="line">
            <a:avLst/>
          </a:prstGeom>
          <a:ln w="34920">
            <a:solidFill>
              <a:schemeClr val="tx1"/>
            </a:solidFill>
            <a:custDash>
              <a:ds d="300000" sp="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Line 22"/>
          <p:cNvSpPr/>
          <p:nvPr/>
        </p:nvSpPr>
        <p:spPr>
          <a:xfrm>
            <a:off x="3767760" y="4128120"/>
            <a:ext cx="829440" cy="360"/>
          </a:xfrm>
          <a:prstGeom prst="line">
            <a:avLst/>
          </a:prstGeom>
          <a:ln w="34920">
            <a:solidFill>
              <a:schemeClr val="tx1"/>
            </a:solidFill>
            <a:custDash>
              <a:ds d="300000" sp="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Line 23"/>
          <p:cNvSpPr/>
          <p:nvPr/>
        </p:nvSpPr>
        <p:spPr>
          <a:xfrm>
            <a:off x="3767760" y="5093640"/>
            <a:ext cx="829440" cy="360"/>
          </a:xfrm>
          <a:prstGeom prst="line">
            <a:avLst/>
          </a:prstGeom>
          <a:ln w="34920">
            <a:solidFill>
              <a:schemeClr val="tx1"/>
            </a:solidFill>
            <a:custDash>
              <a:ds d="300000" sp="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Line 24"/>
          <p:cNvSpPr/>
          <p:nvPr/>
        </p:nvSpPr>
        <p:spPr>
          <a:xfrm>
            <a:off x="3767760" y="5968800"/>
            <a:ext cx="829440" cy="360"/>
          </a:xfrm>
          <a:prstGeom prst="line">
            <a:avLst/>
          </a:prstGeom>
          <a:ln w="34920">
            <a:solidFill>
              <a:schemeClr val="tx1"/>
            </a:solidFill>
            <a:custDash>
              <a:ds d="300000" sp="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Line 25"/>
          <p:cNvSpPr/>
          <p:nvPr/>
        </p:nvSpPr>
        <p:spPr>
          <a:xfrm>
            <a:off x="7603920" y="2311200"/>
            <a:ext cx="829440" cy="360"/>
          </a:xfrm>
          <a:prstGeom prst="line">
            <a:avLst/>
          </a:prstGeom>
          <a:ln w="34920">
            <a:solidFill>
              <a:schemeClr val="tx1"/>
            </a:solidFill>
            <a:custDash>
              <a:ds d="300000" sp="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Line 26"/>
          <p:cNvSpPr/>
          <p:nvPr/>
        </p:nvSpPr>
        <p:spPr>
          <a:xfrm>
            <a:off x="7603920" y="3209040"/>
            <a:ext cx="829440" cy="360"/>
          </a:xfrm>
          <a:prstGeom prst="line">
            <a:avLst/>
          </a:prstGeom>
          <a:ln w="34920">
            <a:solidFill>
              <a:schemeClr val="tx1"/>
            </a:solidFill>
            <a:custDash>
              <a:ds d="300000" sp="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Line 27"/>
          <p:cNvSpPr/>
          <p:nvPr/>
        </p:nvSpPr>
        <p:spPr>
          <a:xfrm>
            <a:off x="7603920" y="4128120"/>
            <a:ext cx="829440" cy="360"/>
          </a:xfrm>
          <a:prstGeom prst="line">
            <a:avLst/>
          </a:prstGeom>
          <a:ln w="34920">
            <a:solidFill>
              <a:schemeClr val="tx1"/>
            </a:solidFill>
            <a:custDash>
              <a:ds d="300000" sp="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Line 28"/>
          <p:cNvSpPr/>
          <p:nvPr/>
        </p:nvSpPr>
        <p:spPr>
          <a:xfrm>
            <a:off x="7603920" y="5093640"/>
            <a:ext cx="829440" cy="360"/>
          </a:xfrm>
          <a:prstGeom prst="line">
            <a:avLst/>
          </a:prstGeom>
          <a:ln w="34920">
            <a:solidFill>
              <a:schemeClr val="tx1"/>
            </a:solidFill>
            <a:custDash>
              <a:ds d="300000" sp="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stomShape 29"/>
          <p:cNvSpPr/>
          <p:nvPr/>
        </p:nvSpPr>
        <p:spPr>
          <a:xfrm>
            <a:off x="3573720" y="683280"/>
            <a:ext cx="9105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WHY OPT OUR SERVICES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Line 30"/>
          <p:cNvSpPr/>
          <p:nvPr/>
        </p:nvSpPr>
        <p:spPr>
          <a:xfrm>
            <a:off x="6975360" y="1328400"/>
            <a:ext cx="194292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377" name="Picture Placeholder 4" descr=""/>
          <p:cNvPicPr/>
          <p:nvPr/>
        </p:nvPicPr>
        <p:blipFill>
          <a:blip r:embed="rId1"/>
          <a:stretch/>
        </p:blipFill>
        <p:spPr>
          <a:xfrm>
            <a:off x="9659160" y="364320"/>
            <a:ext cx="2204280" cy="644760"/>
          </a:xfrm>
          <a:prstGeom prst="rect">
            <a:avLst/>
          </a:prstGeom>
          <a:ln>
            <a:noFill/>
          </a:ln>
        </p:spPr>
      </p:pic>
      <p:pic>
        <p:nvPicPr>
          <p:cNvPr id="378" name="Picture Placeholder 3" descr=""/>
          <p:cNvPicPr/>
          <p:nvPr/>
        </p:nvPicPr>
        <p:blipFill>
          <a:blip r:embed="rId2"/>
          <a:stretch/>
        </p:blipFill>
        <p:spPr>
          <a:xfrm>
            <a:off x="5023440" y="2044080"/>
            <a:ext cx="534240" cy="534240"/>
          </a:xfrm>
          <a:prstGeom prst="rect">
            <a:avLst/>
          </a:prstGeom>
          <a:ln>
            <a:noFill/>
          </a:ln>
        </p:spPr>
      </p:pic>
      <p:pic>
        <p:nvPicPr>
          <p:cNvPr id="379" name="Picture Placeholder 1" descr=""/>
          <p:cNvPicPr/>
          <p:nvPr/>
        </p:nvPicPr>
        <p:blipFill>
          <a:blip r:embed="rId3"/>
          <a:stretch/>
        </p:blipFill>
        <p:spPr>
          <a:xfrm>
            <a:off x="6820560" y="2044080"/>
            <a:ext cx="531720" cy="531720"/>
          </a:xfrm>
          <a:prstGeom prst="rect">
            <a:avLst/>
          </a:prstGeom>
          <a:ln>
            <a:noFill/>
          </a:ln>
        </p:spPr>
      </p:pic>
      <p:pic>
        <p:nvPicPr>
          <p:cNvPr id="380" name="Picture Placeholder 3" descr=""/>
          <p:cNvPicPr/>
          <p:nvPr/>
        </p:nvPicPr>
        <p:blipFill>
          <a:blip r:embed="rId4"/>
          <a:stretch/>
        </p:blipFill>
        <p:spPr>
          <a:xfrm>
            <a:off x="5009040" y="2752560"/>
            <a:ext cx="639000" cy="639000"/>
          </a:xfrm>
          <a:prstGeom prst="rect">
            <a:avLst/>
          </a:prstGeom>
          <a:ln>
            <a:noFill/>
          </a:ln>
        </p:spPr>
      </p:pic>
      <p:pic>
        <p:nvPicPr>
          <p:cNvPr id="381" name="Picture 46" descr=""/>
          <p:cNvPicPr/>
          <p:nvPr/>
        </p:nvPicPr>
        <p:blipFill>
          <a:blip r:embed="rId5"/>
          <a:stretch/>
        </p:blipFill>
        <p:spPr>
          <a:xfrm>
            <a:off x="6849000" y="2711520"/>
            <a:ext cx="561600" cy="561600"/>
          </a:xfrm>
          <a:prstGeom prst="rect">
            <a:avLst/>
          </a:prstGeom>
          <a:ln>
            <a:noFill/>
          </a:ln>
        </p:spPr>
      </p:pic>
      <p:pic>
        <p:nvPicPr>
          <p:cNvPr id="382" name="Picture 50" descr=""/>
          <p:cNvPicPr/>
          <p:nvPr/>
        </p:nvPicPr>
        <p:blipFill>
          <a:blip r:embed="rId6"/>
          <a:stretch/>
        </p:blipFill>
        <p:spPr>
          <a:xfrm>
            <a:off x="4986720" y="3540240"/>
            <a:ext cx="705600" cy="705600"/>
          </a:xfrm>
          <a:prstGeom prst="rect">
            <a:avLst/>
          </a:prstGeom>
          <a:ln>
            <a:noFill/>
          </a:ln>
        </p:spPr>
      </p:pic>
      <p:pic>
        <p:nvPicPr>
          <p:cNvPr id="383" name="Picture 55" descr=""/>
          <p:cNvPicPr/>
          <p:nvPr/>
        </p:nvPicPr>
        <p:blipFill>
          <a:blip r:embed="rId7"/>
          <a:stretch/>
        </p:blipFill>
        <p:spPr>
          <a:xfrm>
            <a:off x="6805440" y="3540240"/>
            <a:ext cx="705600" cy="705600"/>
          </a:xfrm>
          <a:prstGeom prst="rect">
            <a:avLst/>
          </a:prstGeom>
          <a:ln>
            <a:noFill/>
          </a:ln>
        </p:spPr>
      </p:pic>
      <p:pic>
        <p:nvPicPr>
          <p:cNvPr id="384" name="Picture Placeholder 13" descr=""/>
          <p:cNvPicPr/>
          <p:nvPr/>
        </p:nvPicPr>
        <p:blipFill>
          <a:blip r:embed="rId8"/>
          <a:stretch/>
        </p:blipFill>
        <p:spPr>
          <a:xfrm>
            <a:off x="5050080" y="4589280"/>
            <a:ext cx="597960" cy="597960"/>
          </a:xfrm>
          <a:prstGeom prst="rect">
            <a:avLst/>
          </a:prstGeom>
          <a:ln>
            <a:noFill/>
          </a:ln>
        </p:spPr>
      </p:pic>
      <p:pic>
        <p:nvPicPr>
          <p:cNvPr id="385" name="Picture Placeholder 15" descr=""/>
          <p:cNvPicPr/>
          <p:nvPr/>
        </p:nvPicPr>
        <p:blipFill>
          <a:blip r:embed="rId9"/>
          <a:stretch/>
        </p:blipFill>
        <p:spPr>
          <a:xfrm>
            <a:off x="6877800" y="4589280"/>
            <a:ext cx="504360" cy="504360"/>
          </a:xfrm>
          <a:prstGeom prst="rect">
            <a:avLst/>
          </a:prstGeom>
          <a:ln>
            <a:noFill/>
          </a:ln>
        </p:spPr>
      </p:pic>
      <p:pic>
        <p:nvPicPr>
          <p:cNvPr id="386" name="Picture Placeholder 18" descr=""/>
          <p:cNvPicPr/>
          <p:nvPr/>
        </p:nvPicPr>
        <p:blipFill>
          <a:blip r:embed="rId10"/>
          <a:stretch/>
        </p:blipFill>
        <p:spPr>
          <a:xfrm>
            <a:off x="5054760" y="5556960"/>
            <a:ext cx="593280" cy="593280"/>
          </a:xfrm>
          <a:prstGeom prst="rect">
            <a:avLst/>
          </a:prstGeom>
          <a:ln>
            <a:noFill/>
          </a:ln>
        </p:spPr>
      </p:pic>
      <p:sp>
        <p:nvSpPr>
          <p:cNvPr id="387" name="CustomShape 31"/>
          <p:cNvSpPr/>
          <p:nvPr/>
        </p:nvSpPr>
        <p:spPr>
          <a:xfrm>
            <a:off x="8707680" y="5609520"/>
            <a:ext cx="3297240" cy="633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32"/>
          <p:cNvSpPr/>
          <p:nvPr/>
        </p:nvSpPr>
        <p:spPr>
          <a:xfrm>
            <a:off x="9833040" y="5727240"/>
            <a:ext cx="140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More ROI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Line 33"/>
          <p:cNvSpPr/>
          <p:nvPr/>
        </p:nvSpPr>
        <p:spPr>
          <a:xfrm>
            <a:off x="7603920" y="5911200"/>
            <a:ext cx="829440" cy="360"/>
          </a:xfrm>
          <a:prstGeom prst="line">
            <a:avLst/>
          </a:prstGeom>
          <a:ln w="34920">
            <a:solidFill>
              <a:schemeClr val="tx1"/>
            </a:solidFill>
            <a:custDash>
              <a:ds d="300000" sp="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0" name="Picture Placeholder 83" descr=""/>
          <p:cNvPicPr/>
          <p:nvPr/>
        </p:nvPicPr>
        <p:blipFill>
          <a:blip r:embed="rId11"/>
          <a:stretch/>
        </p:blipFill>
        <p:spPr>
          <a:xfrm>
            <a:off x="6661080" y="5368320"/>
            <a:ext cx="965520" cy="82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Placeholder 6" descr=""/>
          <p:cNvPicPr/>
          <p:nvPr/>
        </p:nvPicPr>
        <p:blipFill>
          <a:blip r:embed="rId1"/>
          <a:stretch/>
        </p:blipFill>
        <p:spPr>
          <a:xfrm>
            <a:off x="-14760" y="0"/>
            <a:ext cx="12192840" cy="6857640"/>
          </a:xfrm>
          <a:prstGeom prst="rect">
            <a:avLst/>
          </a:prstGeom>
          <a:ln>
            <a:noFill/>
          </a:ln>
        </p:spPr>
      </p:pic>
      <p:sp>
        <p:nvSpPr>
          <p:cNvPr id="392" name="CustomShape 1"/>
          <p:cNvSpPr/>
          <p:nvPr/>
        </p:nvSpPr>
        <p:spPr>
          <a:xfrm>
            <a:off x="6192360" y="-720"/>
            <a:ext cx="5999760" cy="6889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393" name="CustomShape 2"/>
          <p:cNvSpPr/>
          <p:nvPr/>
        </p:nvSpPr>
        <p:spPr>
          <a:xfrm>
            <a:off x="5659920" y="2745720"/>
            <a:ext cx="65185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OUR REVENUE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PROJECTION  FOR 2021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Line 3"/>
          <p:cNvSpPr/>
          <p:nvPr/>
        </p:nvSpPr>
        <p:spPr>
          <a:xfrm>
            <a:off x="7544880" y="3853080"/>
            <a:ext cx="302904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0" y="0"/>
            <a:ext cx="1219176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graphicFrame>
        <p:nvGraphicFramePr>
          <p:cNvPr id="396" name="Table 2"/>
          <p:cNvGraphicFramePr/>
          <p:nvPr/>
        </p:nvGraphicFramePr>
        <p:xfrm>
          <a:off x="628560" y="87480"/>
          <a:ext cx="11256120" cy="4539240"/>
        </p:xfrm>
        <a:graphic>
          <a:graphicData uri="http://schemas.openxmlformats.org/drawingml/2006/table">
            <a:tbl>
              <a:tblPr/>
              <a:tblGrid>
                <a:gridCol w="960120"/>
                <a:gridCol w="1139760"/>
                <a:gridCol w="2596320"/>
                <a:gridCol w="1452240"/>
                <a:gridCol w="1936440"/>
                <a:gridCol w="1532160"/>
                <a:gridCol w="1639080"/>
              </a:tblGrid>
              <a:tr h="485640">
                <a:tc gridSpan="6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                                  </a:t>
                      </a:r>
                      <a:r>
                        <a:rPr b="1" lang="en-US" sz="2800" spc="-1" strike="noStrike">
                          <a:solidFill>
                            <a:srgbClr val="f97c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Commercial Vehicle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12600" marR="12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Sr.  No.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Quarter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Description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Price (Per Vehicle per month) USD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Cumulative Total Number of Vehicles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Revenue $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QuartelyRevenue $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 rowSpan="3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1st Qtr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Jan to March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Vehicle Tracking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1000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3000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12600" rIns="12600" tIns="126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3600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Delivery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Truck Booking &amp;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 rowSpan="3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2nd Qtr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Apr to June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Vehicle Tracking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2000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6000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12600" rIns="12600" tIns="126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7200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Delivery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600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Truck Booking &amp;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600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 rowSpan="3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3rd Qtr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July to Sep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Vehicle Tracking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3000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9000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12600" rIns="12600" tIns="126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10800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Delivery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900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Truck Booking &amp;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900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 rowSpan="3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4th Qtr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Oct to Dec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Vehicle Tracking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4000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12000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12600" rIns="12600" tIns="126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15000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Delivery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500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1500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Truck Booking &amp;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500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1500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2160">
                <a:tc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Total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36600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720" y="0"/>
            <a:ext cx="1219104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graphicFrame>
        <p:nvGraphicFramePr>
          <p:cNvPr id="398" name="Table 2"/>
          <p:cNvGraphicFramePr/>
          <p:nvPr/>
        </p:nvGraphicFramePr>
        <p:xfrm>
          <a:off x="135720" y="122400"/>
          <a:ext cx="11919960" cy="5810040"/>
        </p:xfrm>
        <a:graphic>
          <a:graphicData uri="http://schemas.openxmlformats.org/drawingml/2006/table">
            <a:tbl>
              <a:tblPr/>
              <a:tblGrid>
                <a:gridCol w="869040"/>
                <a:gridCol w="1381680"/>
                <a:gridCol w="3532320"/>
                <a:gridCol w="1163160"/>
                <a:gridCol w="1627200"/>
                <a:gridCol w="1692720"/>
                <a:gridCol w="1653840"/>
              </a:tblGrid>
              <a:tr h="485640">
                <a:tc gridSpan="6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                           </a:t>
                      </a:r>
                      <a:r>
                        <a:rPr b="1" lang="en-US" sz="2800" spc="-1" strike="noStrike">
                          <a:solidFill>
                            <a:srgbClr val="f97c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                </a:t>
                      </a:r>
                      <a:r>
                        <a:rPr b="1" lang="en-US" sz="2800" spc="-1" strike="noStrike">
                          <a:solidFill>
                            <a:srgbClr val="f97c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Passenger Vehicle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12600" marR="12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0732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Sr.  No.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Quarter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Description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Price (Per Vehicle per month) USD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Cumulative Total Number of Vehicles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Revenue $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QuartelyRevenue $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 rowSpan="4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1st Qtr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Jan to March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Car Rental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450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12600" rIns="12600" tIns="126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2250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School Transportation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900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24156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Cooperate Transport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450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Taxi Booking &amp;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450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 rowSpan="4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2nd Qtr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Apr to June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Car Rental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900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12600" rIns="12600" tIns="126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4500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School Transportation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1800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Cooperate Transport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900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Taxi Booking &amp;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900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 rowSpan="4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3rd Qtr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July to Sep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Car Rental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1350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12600" rIns="12600" tIns="126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6750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School Transportation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2700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Cooperate Transport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1350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Taxi Booking &amp;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1350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 rowSpan="4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4th Qtr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Oct to Dec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Car Rental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1800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4">
                  <a:txBody>
                    <a:bodyPr lIns="12600" rIns="12600" tIns="126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9000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School Transportation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400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3600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Cooperate Transport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1800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1560"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Taxi Booking &amp; Dispatch Management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1800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4440">
                <a:tc>
                  <a:tcPr marL="12600" marR="12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Total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/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22500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-720" y="0"/>
            <a:ext cx="1219212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400" name="CustomShape 2"/>
          <p:cNvSpPr/>
          <p:nvPr/>
        </p:nvSpPr>
        <p:spPr>
          <a:xfrm>
            <a:off x="3267720" y="772920"/>
            <a:ext cx="5204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OUR BUSINESS MODEL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Line 3"/>
          <p:cNvSpPr/>
          <p:nvPr/>
        </p:nvSpPr>
        <p:spPr>
          <a:xfrm>
            <a:off x="6330600" y="1417680"/>
            <a:ext cx="145692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402" name="Picture Placeholder 4" descr=""/>
          <p:cNvPicPr/>
          <p:nvPr/>
        </p:nvPicPr>
        <p:blipFill>
          <a:blip r:embed="rId1"/>
          <a:stretch/>
        </p:blipFill>
        <p:spPr>
          <a:xfrm>
            <a:off x="9538920" y="349200"/>
            <a:ext cx="2204280" cy="644760"/>
          </a:xfrm>
          <a:prstGeom prst="rect">
            <a:avLst/>
          </a:prstGeom>
          <a:ln>
            <a:noFill/>
          </a:ln>
        </p:spPr>
      </p:pic>
      <p:pic>
        <p:nvPicPr>
          <p:cNvPr id="403" name="Picture Placeholder 4" descr=""/>
          <p:cNvPicPr/>
          <p:nvPr/>
        </p:nvPicPr>
        <p:blipFill>
          <a:blip r:embed="rId2"/>
          <a:stretch/>
        </p:blipFill>
        <p:spPr>
          <a:xfrm>
            <a:off x="246240" y="2201040"/>
            <a:ext cx="11698920" cy="394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0" y="720"/>
            <a:ext cx="1219212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405" name="CustomShape 2"/>
          <p:cNvSpPr/>
          <p:nvPr/>
        </p:nvSpPr>
        <p:spPr>
          <a:xfrm>
            <a:off x="997560" y="529560"/>
            <a:ext cx="39830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Our Client Base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Line 3"/>
          <p:cNvSpPr/>
          <p:nvPr/>
        </p:nvSpPr>
        <p:spPr>
          <a:xfrm>
            <a:off x="2636280" y="1113120"/>
            <a:ext cx="145692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407" name="Picture Placeholder 1" descr=""/>
          <p:cNvPicPr/>
          <p:nvPr/>
        </p:nvPicPr>
        <p:blipFill>
          <a:blip r:embed="rId1"/>
          <a:stretch/>
        </p:blipFill>
        <p:spPr>
          <a:xfrm>
            <a:off x="2068920" y="1506240"/>
            <a:ext cx="7700760" cy="4938840"/>
          </a:xfrm>
          <a:prstGeom prst="rect">
            <a:avLst/>
          </a:prstGeom>
          <a:ln>
            <a:noFill/>
          </a:ln>
        </p:spPr>
      </p:pic>
      <p:pic>
        <p:nvPicPr>
          <p:cNvPr id="408" name="Picture Placeholder 4" descr=""/>
          <p:cNvPicPr/>
          <p:nvPr/>
        </p:nvPicPr>
        <p:blipFill>
          <a:blip r:embed="rId2"/>
          <a:stretch/>
        </p:blipFill>
        <p:spPr>
          <a:xfrm>
            <a:off x="9659160" y="349200"/>
            <a:ext cx="2204280" cy="64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-720" y="0"/>
            <a:ext cx="1219212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410" name="CustomShape 2"/>
          <p:cNvSpPr/>
          <p:nvPr/>
        </p:nvSpPr>
        <p:spPr>
          <a:xfrm>
            <a:off x="632520" y="403200"/>
            <a:ext cx="35607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2021 Predictions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955080" y="1165320"/>
            <a:ext cx="88718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We intent to provide tracking service to 5000 Commercial vehicles &amp; 1000 Passengers by the end of 2021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4"/>
          <p:cNvSpPr/>
          <p:nvPr/>
        </p:nvSpPr>
        <p:spPr>
          <a:xfrm>
            <a:off x="967680" y="1813680"/>
            <a:ext cx="882684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UAE Commercial Vehicle Telematics market is projected to grow at a CAGR of 7.5 % by 2021 and with our target of 5000 commercial vehicles investors can get more in ROI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5"/>
          <p:cNvSpPr/>
          <p:nvPr/>
        </p:nvSpPr>
        <p:spPr>
          <a:xfrm>
            <a:off x="692640" y="2716560"/>
            <a:ext cx="35607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2022 Predictions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6"/>
          <p:cNvSpPr/>
          <p:nvPr/>
        </p:nvSpPr>
        <p:spPr>
          <a:xfrm>
            <a:off x="950760" y="3352680"/>
            <a:ext cx="91735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By 2022 we will increase our overall cost by 10% &amp; reduce 15%-25% by means of Cost Optimization (Supplier Cost)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CustomShape 7"/>
          <p:cNvSpPr/>
          <p:nvPr/>
        </p:nvSpPr>
        <p:spPr>
          <a:xfrm>
            <a:off x="938520" y="3951000"/>
            <a:ext cx="91587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This cost projection will in turn bring a 25% hike in ROI, which will then be proportionally divided among Vehicle Tracking and investors.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8"/>
          <p:cNvSpPr/>
          <p:nvPr/>
        </p:nvSpPr>
        <p:spPr>
          <a:xfrm>
            <a:off x="967680" y="4555440"/>
            <a:ext cx="96721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For local partners, anything they charge above the distributor price (our price) is their ROI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CustomShape 9"/>
          <p:cNvSpPr/>
          <p:nvPr/>
        </p:nvSpPr>
        <p:spPr>
          <a:xfrm>
            <a:off x="1329840" y="5259600"/>
            <a:ext cx="89474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Till date we have invested half a million dollars (500 K USD) on our product portfolio 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8" name="Picture Placeholder 4" descr=""/>
          <p:cNvPicPr/>
          <p:nvPr/>
        </p:nvPicPr>
        <p:blipFill>
          <a:blip r:embed="rId1"/>
          <a:stretch/>
        </p:blipFill>
        <p:spPr>
          <a:xfrm>
            <a:off x="9659160" y="349200"/>
            <a:ext cx="2204280" cy="644760"/>
          </a:xfrm>
          <a:prstGeom prst="rect">
            <a:avLst/>
          </a:prstGeom>
          <a:ln>
            <a:noFill/>
          </a:ln>
        </p:spPr>
      </p:pic>
      <p:sp>
        <p:nvSpPr>
          <p:cNvPr id="419" name="Line 10"/>
          <p:cNvSpPr/>
          <p:nvPr/>
        </p:nvSpPr>
        <p:spPr>
          <a:xfrm>
            <a:off x="1770840" y="907200"/>
            <a:ext cx="110988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420" name="Line 11"/>
          <p:cNvSpPr/>
          <p:nvPr/>
        </p:nvSpPr>
        <p:spPr>
          <a:xfrm>
            <a:off x="1770840" y="3220560"/>
            <a:ext cx="123048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421" name="Picture Placeholder 19" descr=""/>
          <p:cNvPicPr/>
          <p:nvPr/>
        </p:nvPicPr>
        <p:blipFill>
          <a:blip r:embed="rId2"/>
          <a:stretch/>
        </p:blipFill>
        <p:spPr>
          <a:xfrm>
            <a:off x="632520" y="128700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22" name="Picture Placeholder 19" descr=""/>
          <p:cNvPicPr/>
          <p:nvPr/>
        </p:nvPicPr>
        <p:blipFill>
          <a:blip r:embed="rId3"/>
          <a:stretch/>
        </p:blipFill>
        <p:spPr>
          <a:xfrm>
            <a:off x="637560" y="187128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23" name="Picture Placeholder 19" descr=""/>
          <p:cNvPicPr/>
          <p:nvPr/>
        </p:nvPicPr>
        <p:blipFill>
          <a:blip r:embed="rId4"/>
          <a:stretch/>
        </p:blipFill>
        <p:spPr>
          <a:xfrm>
            <a:off x="637560" y="335268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24" name="Picture Placeholder 19" descr=""/>
          <p:cNvPicPr/>
          <p:nvPr/>
        </p:nvPicPr>
        <p:blipFill>
          <a:blip r:embed="rId5"/>
          <a:stretch/>
        </p:blipFill>
        <p:spPr>
          <a:xfrm>
            <a:off x="632520" y="399924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25" name="Picture Placeholder 19" descr=""/>
          <p:cNvPicPr/>
          <p:nvPr/>
        </p:nvPicPr>
        <p:blipFill>
          <a:blip r:embed="rId6"/>
          <a:stretch/>
        </p:blipFill>
        <p:spPr>
          <a:xfrm>
            <a:off x="632520" y="4587120"/>
            <a:ext cx="292320" cy="273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0" y="720"/>
            <a:ext cx="1219212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427" name="CustomShape 2"/>
          <p:cNvSpPr/>
          <p:nvPr/>
        </p:nvSpPr>
        <p:spPr>
          <a:xfrm>
            <a:off x="8187480" y="1364400"/>
            <a:ext cx="3793320" cy="52189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8" name="CustomShape 3"/>
          <p:cNvSpPr/>
          <p:nvPr/>
        </p:nvSpPr>
        <p:spPr>
          <a:xfrm>
            <a:off x="1164600" y="5050800"/>
            <a:ext cx="7135200" cy="11527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9" name="CustomShape 4"/>
          <p:cNvSpPr/>
          <p:nvPr/>
        </p:nvSpPr>
        <p:spPr>
          <a:xfrm>
            <a:off x="-71280" y="561240"/>
            <a:ext cx="111643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BUDGET NEEDED TO ACHIEVE THE FORECAST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REVENUE TARGET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Line 5"/>
          <p:cNvSpPr/>
          <p:nvPr/>
        </p:nvSpPr>
        <p:spPr>
          <a:xfrm>
            <a:off x="5844960" y="1605600"/>
            <a:ext cx="194328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431" name="CustomShape 6"/>
          <p:cNvSpPr/>
          <p:nvPr/>
        </p:nvSpPr>
        <p:spPr>
          <a:xfrm>
            <a:off x="1206000" y="1852560"/>
            <a:ext cx="4148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Marketing budget 12,000 USD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7"/>
          <p:cNvSpPr/>
          <p:nvPr/>
        </p:nvSpPr>
        <p:spPr>
          <a:xfrm>
            <a:off x="1195200" y="2317680"/>
            <a:ext cx="59259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Average cost per vehicle onboarding 4 USD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8"/>
          <p:cNvSpPr/>
          <p:nvPr/>
        </p:nvSpPr>
        <p:spPr>
          <a:xfrm>
            <a:off x="1160280" y="2742480"/>
            <a:ext cx="6647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[Freemium services will be two months for commercial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vehicles and one month for Passenger vehicles]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9"/>
          <p:cNvSpPr/>
          <p:nvPr/>
        </p:nvSpPr>
        <p:spPr>
          <a:xfrm>
            <a:off x="1177920" y="3484440"/>
            <a:ext cx="6713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Local sales personnel cost / expense 2000 USD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10"/>
          <p:cNvSpPr/>
          <p:nvPr/>
        </p:nvSpPr>
        <p:spPr>
          <a:xfrm>
            <a:off x="1177560" y="3928320"/>
            <a:ext cx="6713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Demo and offshore support costs 3000 USD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11"/>
          <p:cNvSpPr/>
          <p:nvPr/>
        </p:nvSpPr>
        <p:spPr>
          <a:xfrm>
            <a:off x="1161360" y="4418640"/>
            <a:ext cx="6261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Brochures/ Gifts/ etc.  1000 USD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7" name="Picture Placeholder 19" descr=""/>
          <p:cNvPicPr/>
          <p:nvPr/>
        </p:nvPicPr>
        <p:blipFill>
          <a:blip r:embed="rId1"/>
          <a:stretch/>
        </p:blipFill>
        <p:spPr>
          <a:xfrm>
            <a:off x="812160" y="194652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38" name="Picture Placeholder 19" descr=""/>
          <p:cNvPicPr/>
          <p:nvPr/>
        </p:nvPicPr>
        <p:blipFill>
          <a:blip r:embed="rId2"/>
          <a:stretch/>
        </p:blipFill>
        <p:spPr>
          <a:xfrm>
            <a:off x="808560" y="241236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39" name="Picture Placeholder 19" descr=""/>
          <p:cNvPicPr/>
          <p:nvPr/>
        </p:nvPicPr>
        <p:blipFill>
          <a:blip r:embed="rId3"/>
          <a:stretch/>
        </p:blipFill>
        <p:spPr>
          <a:xfrm>
            <a:off x="821520" y="354672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40" name="Picture Placeholder 19" descr=""/>
          <p:cNvPicPr/>
          <p:nvPr/>
        </p:nvPicPr>
        <p:blipFill>
          <a:blip r:embed="rId4"/>
          <a:stretch/>
        </p:blipFill>
        <p:spPr>
          <a:xfrm>
            <a:off x="835920" y="401940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41" name="Picture Placeholder 19" descr=""/>
          <p:cNvPicPr/>
          <p:nvPr/>
        </p:nvPicPr>
        <p:blipFill>
          <a:blip r:embed="rId5"/>
          <a:stretch/>
        </p:blipFill>
        <p:spPr>
          <a:xfrm>
            <a:off x="838800" y="4503240"/>
            <a:ext cx="292320" cy="273240"/>
          </a:xfrm>
          <a:prstGeom prst="rect">
            <a:avLst/>
          </a:prstGeom>
          <a:ln>
            <a:noFill/>
          </a:ln>
        </p:spPr>
      </p:pic>
      <p:sp>
        <p:nvSpPr>
          <p:cNvPr id="442" name="CustomShape 12"/>
          <p:cNvSpPr/>
          <p:nvPr/>
        </p:nvSpPr>
        <p:spPr>
          <a:xfrm>
            <a:off x="1257480" y="5186520"/>
            <a:ext cx="7182720" cy="121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The Digital Marketing Advantage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99600">
              <a:lnSpc>
                <a:spcPct val="100000"/>
              </a:lnSpc>
              <a:buClr>
                <a:srgbClr val="000000"/>
              </a:buClr>
              <a:buFont typeface="StarSymbol"/>
              <a:buAutoNum type="romanLcParenR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One of the best sites  (ii) Fast Growing Website Traffic (see pic)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 indent="-39960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(iii)  Monthly Leads Average around 30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3" name="Picture Placeholder 4" descr=""/>
          <p:cNvPicPr/>
          <p:nvPr/>
        </p:nvPicPr>
        <p:blipFill>
          <a:blip r:embed="rId6"/>
          <a:stretch/>
        </p:blipFill>
        <p:spPr>
          <a:xfrm>
            <a:off x="9659160" y="349200"/>
            <a:ext cx="2204280" cy="644760"/>
          </a:xfrm>
          <a:prstGeom prst="rect">
            <a:avLst/>
          </a:prstGeom>
          <a:ln>
            <a:noFill/>
          </a:ln>
        </p:spPr>
      </p:pic>
      <p:pic>
        <p:nvPicPr>
          <p:cNvPr id="444" name="Picture 2" descr=""/>
          <p:cNvPicPr/>
          <p:nvPr/>
        </p:nvPicPr>
        <p:blipFill>
          <a:blip r:embed="rId7"/>
          <a:stretch/>
        </p:blipFill>
        <p:spPr>
          <a:xfrm>
            <a:off x="8447400" y="1689480"/>
            <a:ext cx="3314520" cy="4558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-720" y="0"/>
            <a:ext cx="1219212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446" name="CustomShape 2"/>
          <p:cNvSpPr/>
          <p:nvPr/>
        </p:nvSpPr>
        <p:spPr>
          <a:xfrm>
            <a:off x="497880" y="2927520"/>
            <a:ext cx="5780520" cy="30427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47" name="CustomShape 3"/>
          <p:cNvSpPr/>
          <p:nvPr/>
        </p:nvSpPr>
        <p:spPr>
          <a:xfrm>
            <a:off x="997560" y="529560"/>
            <a:ext cx="39830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COMPETITION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Line 4"/>
          <p:cNvSpPr/>
          <p:nvPr/>
        </p:nvSpPr>
        <p:spPr>
          <a:xfrm>
            <a:off x="2452320" y="1113120"/>
            <a:ext cx="145656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449" name="CustomShape 5"/>
          <p:cNvSpPr/>
          <p:nvPr/>
        </p:nvSpPr>
        <p:spPr>
          <a:xfrm>
            <a:off x="1018440" y="1434600"/>
            <a:ext cx="41320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Our Key Competitors in the Vehicle Tracking System Market in UAE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6"/>
          <p:cNvSpPr/>
          <p:nvPr/>
        </p:nvSpPr>
        <p:spPr>
          <a:xfrm>
            <a:off x="1067400" y="3305160"/>
            <a:ext cx="4269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Locator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CustomShape 7"/>
          <p:cNvSpPr/>
          <p:nvPr/>
        </p:nvSpPr>
        <p:spPr>
          <a:xfrm>
            <a:off x="4524840" y="3324240"/>
            <a:ext cx="2007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Mygps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8"/>
          <p:cNvSpPr/>
          <p:nvPr/>
        </p:nvSpPr>
        <p:spPr>
          <a:xfrm>
            <a:off x="1109520" y="5157360"/>
            <a:ext cx="3952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Location solutions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9"/>
          <p:cNvSpPr/>
          <p:nvPr/>
        </p:nvSpPr>
        <p:spPr>
          <a:xfrm>
            <a:off x="4539600" y="3975120"/>
            <a:ext cx="1901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Fams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10"/>
          <p:cNvSpPr/>
          <p:nvPr/>
        </p:nvSpPr>
        <p:spPr>
          <a:xfrm>
            <a:off x="4578840" y="4648680"/>
            <a:ext cx="2018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Linxio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5" name="Picture Placeholder 4" descr=""/>
          <p:cNvPicPr/>
          <p:nvPr/>
        </p:nvPicPr>
        <p:blipFill>
          <a:blip r:embed="rId1"/>
          <a:stretch/>
        </p:blipFill>
        <p:spPr>
          <a:xfrm>
            <a:off x="9538920" y="349200"/>
            <a:ext cx="2204280" cy="644760"/>
          </a:xfrm>
          <a:prstGeom prst="rect">
            <a:avLst/>
          </a:prstGeom>
          <a:ln>
            <a:noFill/>
          </a:ln>
        </p:spPr>
      </p:pic>
      <p:sp>
        <p:nvSpPr>
          <p:cNvPr id="456" name="CustomShape 11"/>
          <p:cNvSpPr/>
          <p:nvPr/>
        </p:nvSpPr>
        <p:spPr>
          <a:xfrm>
            <a:off x="6971760" y="2833920"/>
            <a:ext cx="37753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Transparent pricing &amp; cost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calculation methods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12"/>
          <p:cNvSpPr/>
          <p:nvPr/>
        </p:nvSpPr>
        <p:spPr>
          <a:xfrm>
            <a:off x="6971760" y="3582000"/>
            <a:ext cx="46026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Dedicated app for each user role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13"/>
          <p:cNvSpPr/>
          <p:nvPr/>
        </p:nvSpPr>
        <p:spPr>
          <a:xfrm>
            <a:off x="6981840" y="4103280"/>
            <a:ext cx="59965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State of the art Passive tracking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technology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14"/>
          <p:cNvSpPr/>
          <p:nvPr/>
        </p:nvSpPr>
        <p:spPr>
          <a:xfrm>
            <a:off x="6981840" y="4793760"/>
            <a:ext cx="80838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Real Time reports on different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demographics of the vehicle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15"/>
          <p:cNvSpPr/>
          <p:nvPr/>
        </p:nvSpPr>
        <p:spPr>
          <a:xfrm>
            <a:off x="6981840" y="5515560"/>
            <a:ext cx="49608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Al backed tracking methodologies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CustomShape 16"/>
          <p:cNvSpPr/>
          <p:nvPr/>
        </p:nvSpPr>
        <p:spPr>
          <a:xfrm>
            <a:off x="6926040" y="1474560"/>
            <a:ext cx="45950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What Differentiates us from Competitors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17"/>
          <p:cNvSpPr/>
          <p:nvPr/>
        </p:nvSpPr>
        <p:spPr>
          <a:xfrm>
            <a:off x="1085040" y="3998520"/>
            <a:ext cx="2338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Starlin Track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18"/>
          <p:cNvSpPr/>
          <p:nvPr/>
        </p:nvSpPr>
        <p:spPr>
          <a:xfrm>
            <a:off x="1096560" y="4615920"/>
            <a:ext cx="2157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GeoLoc Star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4" name="Picture Placeholder 19" descr=""/>
          <p:cNvPicPr/>
          <p:nvPr/>
        </p:nvPicPr>
        <p:blipFill>
          <a:blip r:embed="rId2"/>
          <a:stretch/>
        </p:blipFill>
        <p:spPr>
          <a:xfrm>
            <a:off x="774720" y="339840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65" name="Picture Placeholder 19" descr=""/>
          <p:cNvPicPr/>
          <p:nvPr/>
        </p:nvPicPr>
        <p:blipFill>
          <a:blip r:embed="rId3"/>
          <a:stretch/>
        </p:blipFill>
        <p:spPr>
          <a:xfrm>
            <a:off x="774720" y="406836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66" name="Picture Placeholder 19" descr=""/>
          <p:cNvPicPr/>
          <p:nvPr/>
        </p:nvPicPr>
        <p:blipFill>
          <a:blip r:embed="rId4"/>
          <a:stretch/>
        </p:blipFill>
        <p:spPr>
          <a:xfrm>
            <a:off x="774720" y="468828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67" name="Picture Placeholder 19" descr=""/>
          <p:cNvPicPr/>
          <p:nvPr/>
        </p:nvPicPr>
        <p:blipFill>
          <a:blip r:embed="rId5"/>
          <a:stretch/>
        </p:blipFill>
        <p:spPr>
          <a:xfrm>
            <a:off x="774720" y="522792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68" name="Picture Placeholder 19" descr=""/>
          <p:cNvPicPr/>
          <p:nvPr/>
        </p:nvPicPr>
        <p:blipFill>
          <a:blip r:embed="rId6"/>
          <a:stretch/>
        </p:blipFill>
        <p:spPr>
          <a:xfrm>
            <a:off x="4232160" y="342468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69" name="Picture Placeholder 19" descr=""/>
          <p:cNvPicPr/>
          <p:nvPr/>
        </p:nvPicPr>
        <p:blipFill>
          <a:blip r:embed="rId7"/>
          <a:stretch/>
        </p:blipFill>
        <p:spPr>
          <a:xfrm>
            <a:off x="4232160" y="411156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70" name="Picture Placeholder 19" descr=""/>
          <p:cNvPicPr/>
          <p:nvPr/>
        </p:nvPicPr>
        <p:blipFill>
          <a:blip r:embed="rId8"/>
          <a:stretch/>
        </p:blipFill>
        <p:spPr>
          <a:xfrm>
            <a:off x="4232160" y="474228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71" name="Picture Placeholder 19" descr=""/>
          <p:cNvPicPr/>
          <p:nvPr/>
        </p:nvPicPr>
        <p:blipFill>
          <a:blip r:embed="rId9"/>
          <a:stretch/>
        </p:blipFill>
        <p:spPr>
          <a:xfrm>
            <a:off x="6633360" y="292752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72" name="Picture Placeholder 19" descr=""/>
          <p:cNvPicPr/>
          <p:nvPr/>
        </p:nvPicPr>
        <p:blipFill>
          <a:blip r:embed="rId10"/>
          <a:stretch/>
        </p:blipFill>
        <p:spPr>
          <a:xfrm>
            <a:off x="6635880" y="364500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73" name="Picture Placeholder 19" descr=""/>
          <p:cNvPicPr/>
          <p:nvPr/>
        </p:nvPicPr>
        <p:blipFill>
          <a:blip r:embed="rId11"/>
          <a:stretch/>
        </p:blipFill>
        <p:spPr>
          <a:xfrm>
            <a:off x="6633360" y="416196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74" name="Picture Placeholder 19" descr=""/>
          <p:cNvPicPr/>
          <p:nvPr/>
        </p:nvPicPr>
        <p:blipFill>
          <a:blip r:embed="rId12"/>
          <a:stretch/>
        </p:blipFill>
        <p:spPr>
          <a:xfrm>
            <a:off x="6635880" y="4835520"/>
            <a:ext cx="292320" cy="273240"/>
          </a:xfrm>
          <a:prstGeom prst="rect">
            <a:avLst/>
          </a:prstGeom>
          <a:ln>
            <a:noFill/>
          </a:ln>
        </p:spPr>
      </p:pic>
      <p:pic>
        <p:nvPicPr>
          <p:cNvPr id="475" name="Picture Placeholder 19" descr=""/>
          <p:cNvPicPr/>
          <p:nvPr/>
        </p:nvPicPr>
        <p:blipFill>
          <a:blip r:embed="rId13"/>
          <a:stretch/>
        </p:blipFill>
        <p:spPr>
          <a:xfrm>
            <a:off x="6635880" y="5578560"/>
            <a:ext cx="292320" cy="273240"/>
          </a:xfrm>
          <a:prstGeom prst="rect">
            <a:avLst/>
          </a:prstGeom>
          <a:ln>
            <a:noFill/>
          </a:ln>
        </p:spPr>
      </p:pic>
      <p:sp>
        <p:nvSpPr>
          <p:cNvPr id="476" name="Line 19"/>
          <p:cNvSpPr/>
          <p:nvPr/>
        </p:nvSpPr>
        <p:spPr>
          <a:xfrm>
            <a:off x="6981480" y="2305440"/>
            <a:ext cx="145692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477" name="CustomShape 20"/>
          <p:cNvSpPr/>
          <p:nvPr/>
        </p:nvSpPr>
        <p:spPr>
          <a:xfrm>
            <a:off x="4578840" y="5163120"/>
            <a:ext cx="2018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Falcon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8" name="Picture Placeholder 19" descr=""/>
          <p:cNvPicPr/>
          <p:nvPr/>
        </p:nvPicPr>
        <p:blipFill>
          <a:blip r:embed="rId14"/>
          <a:stretch/>
        </p:blipFill>
        <p:spPr>
          <a:xfrm>
            <a:off x="4232160" y="5256360"/>
            <a:ext cx="292320" cy="273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-720" y="0"/>
            <a:ext cx="1219212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graphicFrame>
        <p:nvGraphicFramePr>
          <p:cNvPr id="480" name="Table 2"/>
          <p:cNvGraphicFramePr/>
          <p:nvPr/>
        </p:nvGraphicFramePr>
        <p:xfrm>
          <a:off x="533520" y="1307160"/>
          <a:ext cx="10134360" cy="4501440"/>
        </p:xfrm>
        <a:graphic>
          <a:graphicData uri="http://schemas.openxmlformats.org/drawingml/2006/table">
            <a:tbl>
              <a:tblPr/>
              <a:tblGrid>
                <a:gridCol w="3789720"/>
                <a:gridCol w="933840"/>
                <a:gridCol w="1022040"/>
                <a:gridCol w="1339200"/>
                <a:gridCol w="1022040"/>
                <a:gridCol w="1057320"/>
                <a:gridCol w="970200"/>
              </a:tblGrid>
              <a:tr h="5205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Features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Mobitrack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ATS</a:t>
                      </a: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Qatar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adax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iprotek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Drofftech</a:t>
                      </a: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Solutions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qmic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2160">
                <a:tc gridSpan="7"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Domain Specialised Offering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8db4e2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721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Vehicle Tracking system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768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School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Tranport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768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Corporate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Transport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768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Waste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Management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Tranport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21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Car Rental Management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2160">
                <a:tc gridSpan="7"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Artificial Intelligence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8db4e2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721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AI Routing Management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21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AI Resource Optimisation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21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Dispatch Management 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21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Driver Behaviour 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2160">
                <a:tc gridSpan="7"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Live Tracking 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8db4e2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721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Real Time Tracking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21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Offline Tracking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1" name="CustomShape 3"/>
          <p:cNvSpPr/>
          <p:nvPr/>
        </p:nvSpPr>
        <p:spPr>
          <a:xfrm>
            <a:off x="2922120" y="441360"/>
            <a:ext cx="7745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COMPETITOR FEATURE COMPARISON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Line 4"/>
          <p:cNvSpPr/>
          <p:nvPr/>
        </p:nvSpPr>
        <p:spPr>
          <a:xfrm>
            <a:off x="4731120" y="901440"/>
            <a:ext cx="193608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483" name="Picture Placeholder 4" descr=""/>
          <p:cNvPicPr/>
          <p:nvPr/>
        </p:nvPicPr>
        <p:blipFill>
          <a:blip r:embed="rId1"/>
          <a:stretch/>
        </p:blipFill>
        <p:spPr>
          <a:xfrm>
            <a:off x="9538920" y="349200"/>
            <a:ext cx="2204280" cy="64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302480" y="-12600"/>
            <a:ext cx="10889280" cy="6856920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99" name="CustomShape 2"/>
          <p:cNvSpPr/>
          <p:nvPr/>
        </p:nvSpPr>
        <p:spPr>
          <a:xfrm>
            <a:off x="3481200" y="2230200"/>
            <a:ext cx="81093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Our aim is to solve all types of problems faced by transport providers from different walks of life and achieve compliance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215160" y="1437120"/>
            <a:ext cx="2285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VISION 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3215160" y="3328200"/>
            <a:ext cx="24807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MISSION 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3616200" y="4047480"/>
            <a:ext cx="829080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With an array of vital fleet management solutions, we provide Transport Managers with a helping hand while they face issues managing small fleets with 2-3 vehicles to large fleets with hundreds of vehicles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Line 6"/>
          <p:cNvSpPr/>
          <p:nvPr/>
        </p:nvSpPr>
        <p:spPr>
          <a:xfrm>
            <a:off x="4075200" y="2000880"/>
            <a:ext cx="116208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04" name="Line 7"/>
          <p:cNvSpPr/>
          <p:nvPr/>
        </p:nvSpPr>
        <p:spPr>
          <a:xfrm>
            <a:off x="4075200" y="3911400"/>
            <a:ext cx="116208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205" name="Picture Placeholder 5" descr=""/>
          <p:cNvPicPr/>
          <p:nvPr/>
        </p:nvPicPr>
        <p:blipFill>
          <a:blip r:embed="rId1"/>
          <a:srcRect l="22145" t="-378" r="55435" b="0"/>
          <a:stretch/>
        </p:blipFill>
        <p:spPr>
          <a:xfrm>
            <a:off x="0" y="-12600"/>
            <a:ext cx="2730600" cy="68835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206" name="Picture Placeholder 4" descr=""/>
          <p:cNvPicPr/>
          <p:nvPr/>
        </p:nvPicPr>
        <p:blipFill>
          <a:blip r:embed="rId2"/>
          <a:stretch/>
        </p:blipFill>
        <p:spPr>
          <a:xfrm>
            <a:off x="9659160" y="364320"/>
            <a:ext cx="2204280" cy="64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-720" y="0"/>
            <a:ext cx="1219212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graphicFrame>
        <p:nvGraphicFramePr>
          <p:cNvPr id="485" name="Table 2"/>
          <p:cNvGraphicFramePr/>
          <p:nvPr/>
        </p:nvGraphicFramePr>
        <p:xfrm>
          <a:off x="753480" y="1258920"/>
          <a:ext cx="10138680" cy="297000"/>
        </p:xfrm>
        <a:graphic>
          <a:graphicData uri="http://schemas.openxmlformats.org/drawingml/2006/table">
            <a:tbl>
              <a:tblPr/>
              <a:tblGrid>
                <a:gridCol w="10138680"/>
              </a:tblGrid>
              <a:tr h="2973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Management Modules 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pic>
        <p:nvPicPr>
          <p:cNvPr id="486" name="Picture Placeholder 4" descr=""/>
          <p:cNvPicPr/>
          <p:nvPr/>
        </p:nvPicPr>
        <p:blipFill>
          <a:blip r:embed="rId1"/>
          <a:stretch/>
        </p:blipFill>
        <p:spPr>
          <a:xfrm>
            <a:off x="9538920" y="349200"/>
            <a:ext cx="2204280" cy="644760"/>
          </a:xfrm>
          <a:prstGeom prst="rect">
            <a:avLst/>
          </a:prstGeom>
          <a:ln>
            <a:noFill/>
          </a:ln>
        </p:spPr>
      </p:pic>
      <p:graphicFrame>
        <p:nvGraphicFramePr>
          <p:cNvPr id="487" name="Table 3"/>
          <p:cNvGraphicFramePr/>
          <p:nvPr/>
        </p:nvGraphicFramePr>
        <p:xfrm>
          <a:off x="752400" y="2568600"/>
          <a:ext cx="10134720" cy="3866400"/>
        </p:xfrm>
        <a:graphic>
          <a:graphicData uri="http://schemas.openxmlformats.org/drawingml/2006/table">
            <a:tbl>
              <a:tblPr/>
              <a:tblGrid>
                <a:gridCol w="3933000"/>
                <a:gridCol w="991440"/>
                <a:gridCol w="1075680"/>
                <a:gridCol w="1344600"/>
                <a:gridCol w="974520"/>
                <a:gridCol w="890640"/>
                <a:gridCol w="924840"/>
              </a:tblGrid>
              <a:tr h="297360">
                <a:tc gridSpan="7"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Area Surveillance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8db4e2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973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Vehicle Geofencing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Area Geofencing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Parking Management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 gridSpan="7"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Mobile Apps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8db4e2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973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Transport Manager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Driver 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Mobile App Based Tracking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 gridSpan="7"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Web Apps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8db4e2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973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Web Logic for Customer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SAAS - Provision for Distributor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SAAS Provision for Franchise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808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Multi language Support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88" name="Table 4"/>
          <p:cNvGraphicFramePr/>
          <p:nvPr/>
        </p:nvGraphicFramePr>
        <p:xfrm>
          <a:off x="756720" y="1560600"/>
          <a:ext cx="10129320" cy="640800"/>
        </p:xfrm>
        <a:graphic>
          <a:graphicData uri="http://schemas.openxmlformats.org/drawingml/2006/table">
            <a:tbl>
              <a:tblPr/>
              <a:tblGrid>
                <a:gridCol w="3931560"/>
                <a:gridCol w="1016640"/>
                <a:gridCol w="1033560"/>
                <a:gridCol w="1299600"/>
                <a:gridCol w="989280"/>
                <a:gridCol w="930240"/>
                <a:gridCol w="928440"/>
              </a:tblGrid>
              <a:tr h="33768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Vehicle</a:t>
                      </a: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Mangement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768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User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Management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89" name="Table 5"/>
          <p:cNvGraphicFramePr/>
          <p:nvPr/>
        </p:nvGraphicFramePr>
        <p:xfrm>
          <a:off x="756720" y="2233800"/>
          <a:ext cx="10129320" cy="320040"/>
        </p:xfrm>
        <a:graphic>
          <a:graphicData uri="http://schemas.openxmlformats.org/drawingml/2006/table">
            <a:tbl>
              <a:tblPr/>
              <a:tblGrid>
                <a:gridCol w="3923280"/>
                <a:gridCol w="1019520"/>
                <a:gridCol w="1025640"/>
                <a:gridCol w="1308600"/>
                <a:gridCol w="996120"/>
                <a:gridCol w="927000"/>
                <a:gridCol w="929160"/>
              </a:tblGrid>
              <a:tr h="337680"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Video</a:t>
                      </a: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Poppins"/>
                        </a:rPr>
                        <a:t>Surveillance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00b05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Picture Placeholder 12" descr=""/>
          <p:cNvPicPr/>
          <p:nvPr/>
        </p:nvPicPr>
        <p:blipFill>
          <a:blip r:embed="rId1"/>
          <a:stretch/>
        </p:blipFill>
        <p:spPr>
          <a:xfrm>
            <a:off x="0" y="0"/>
            <a:ext cx="12194280" cy="6856920"/>
          </a:xfrm>
          <a:prstGeom prst="rect">
            <a:avLst/>
          </a:prstGeom>
          <a:ln>
            <a:noFill/>
          </a:ln>
        </p:spPr>
      </p:pic>
      <p:sp>
        <p:nvSpPr>
          <p:cNvPr id="49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>
            <a:gsLst>
              <a:gs pos="43000">
                <a:srgbClr val="f97c22">
                  <a:alpha val="26000"/>
                </a:srgbClr>
              </a:gs>
              <a:gs pos="85000">
                <a:schemeClr val="tx1">
                  <a:lumMod val="75000"/>
                  <a:lumOff val="25000"/>
                  <a:alpha val="97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2" name="TextShape 2"/>
          <p:cNvSpPr txBox="1"/>
          <p:nvPr/>
        </p:nvSpPr>
        <p:spPr>
          <a:xfrm>
            <a:off x="556200" y="1137240"/>
            <a:ext cx="5643000" cy="576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CONTACT US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aleway"/>
            </a:endParaRPr>
          </a:p>
        </p:txBody>
      </p:sp>
      <p:pic>
        <p:nvPicPr>
          <p:cNvPr id="493" name="Picture Placeholder 17" descr=""/>
          <p:cNvPicPr/>
          <p:nvPr/>
        </p:nvPicPr>
        <p:blipFill>
          <a:blip r:embed="rId2"/>
          <a:stretch/>
        </p:blipFill>
        <p:spPr>
          <a:xfrm>
            <a:off x="838080" y="2790360"/>
            <a:ext cx="641520" cy="407880"/>
          </a:xfrm>
          <a:prstGeom prst="rect">
            <a:avLst/>
          </a:prstGeom>
          <a:ln>
            <a:noFill/>
          </a:ln>
        </p:spPr>
      </p:pic>
      <p:pic>
        <p:nvPicPr>
          <p:cNvPr id="494" name="Picture Placeholder 19" descr=""/>
          <p:cNvPicPr/>
          <p:nvPr/>
        </p:nvPicPr>
        <p:blipFill>
          <a:blip r:embed="rId3"/>
          <a:stretch/>
        </p:blipFill>
        <p:spPr>
          <a:xfrm>
            <a:off x="692280" y="4927680"/>
            <a:ext cx="878400" cy="558360"/>
          </a:xfrm>
          <a:prstGeom prst="rect">
            <a:avLst/>
          </a:prstGeom>
          <a:ln>
            <a:noFill/>
          </a:ln>
        </p:spPr>
      </p:pic>
      <p:pic>
        <p:nvPicPr>
          <p:cNvPr id="495" name="Picture 20" descr=""/>
          <p:cNvPicPr/>
          <p:nvPr/>
        </p:nvPicPr>
        <p:blipFill>
          <a:blip r:embed="rId4"/>
          <a:stretch/>
        </p:blipFill>
        <p:spPr>
          <a:xfrm>
            <a:off x="623520" y="3820320"/>
            <a:ext cx="950400" cy="604080"/>
          </a:xfrm>
          <a:prstGeom prst="rect">
            <a:avLst/>
          </a:prstGeom>
          <a:ln>
            <a:noFill/>
          </a:ln>
        </p:spPr>
      </p:pic>
      <p:sp>
        <p:nvSpPr>
          <p:cNvPr id="496" name="CustomShape 3"/>
          <p:cNvSpPr/>
          <p:nvPr/>
        </p:nvSpPr>
        <p:spPr>
          <a:xfrm>
            <a:off x="1981080" y="2790360"/>
            <a:ext cx="7906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sales@fleetmanagement.ae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CustomShape 4"/>
          <p:cNvSpPr/>
          <p:nvPr/>
        </p:nvSpPr>
        <p:spPr>
          <a:xfrm>
            <a:off x="2023920" y="3820320"/>
            <a:ext cx="5139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www.fleetmanagement.ae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5"/>
          <p:cNvSpPr/>
          <p:nvPr/>
        </p:nvSpPr>
        <p:spPr>
          <a:xfrm>
            <a:off x="2023920" y="4964400"/>
            <a:ext cx="5552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+971 54 356 5369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9" name="Picture 1" descr=""/>
          <p:cNvPicPr/>
          <p:nvPr/>
        </p:nvPicPr>
        <p:blipFill>
          <a:blip r:embed="rId5"/>
          <a:stretch/>
        </p:blipFill>
        <p:spPr>
          <a:xfrm>
            <a:off x="9447480" y="5908680"/>
            <a:ext cx="2313720" cy="62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Picture Placeholder 10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50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>
            <a:gsLst>
              <a:gs pos="43000">
                <a:srgbClr val="f97c22">
                  <a:alpha val="51000"/>
                </a:srgbClr>
              </a:gs>
              <a:gs pos="85000">
                <a:schemeClr val="tx1">
                  <a:lumMod val="75000"/>
                  <a:lumOff val="25000"/>
                  <a:alpha val="67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2"/>
          <p:cNvSpPr/>
          <p:nvPr/>
        </p:nvSpPr>
        <p:spPr>
          <a:xfrm>
            <a:off x="6532920" y="5465520"/>
            <a:ext cx="546192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6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THANK YOU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Placeholder 39" descr=""/>
          <p:cNvPicPr/>
          <p:nvPr/>
        </p:nvPicPr>
        <p:blipFill>
          <a:blip r:embed="rId1"/>
          <a:srcRect l="14991" t="-591" r="0" b="0"/>
          <a:stretch/>
        </p:blipFill>
        <p:spPr>
          <a:xfrm>
            <a:off x="-254520" y="-71640"/>
            <a:ext cx="7382160" cy="6928920"/>
          </a:xfrm>
          <a:prstGeom prst="rect">
            <a:avLst/>
          </a:prstGeom>
          <a:ln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5493240" y="720"/>
            <a:ext cx="669816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09" name="CustomShape 2"/>
          <p:cNvSpPr/>
          <p:nvPr/>
        </p:nvSpPr>
        <p:spPr>
          <a:xfrm>
            <a:off x="6271200" y="285120"/>
            <a:ext cx="4206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PROBLEM 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6323400" y="1351440"/>
            <a:ext cx="4445280" cy="930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4"/>
          <p:cNvSpPr/>
          <p:nvPr/>
        </p:nvSpPr>
        <p:spPr>
          <a:xfrm>
            <a:off x="6323400" y="1339200"/>
            <a:ext cx="58680" cy="94248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5"/>
          <p:cNvSpPr/>
          <p:nvPr/>
        </p:nvSpPr>
        <p:spPr>
          <a:xfrm>
            <a:off x="6323400" y="2433960"/>
            <a:ext cx="4445280" cy="930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6"/>
          <p:cNvSpPr/>
          <p:nvPr/>
        </p:nvSpPr>
        <p:spPr>
          <a:xfrm>
            <a:off x="6323400" y="2421720"/>
            <a:ext cx="58680" cy="94248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7"/>
          <p:cNvSpPr/>
          <p:nvPr/>
        </p:nvSpPr>
        <p:spPr>
          <a:xfrm>
            <a:off x="6323400" y="3500640"/>
            <a:ext cx="4445280" cy="930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8"/>
          <p:cNvSpPr/>
          <p:nvPr/>
        </p:nvSpPr>
        <p:spPr>
          <a:xfrm>
            <a:off x="6323400" y="3488760"/>
            <a:ext cx="58680" cy="94248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9"/>
          <p:cNvSpPr/>
          <p:nvPr/>
        </p:nvSpPr>
        <p:spPr>
          <a:xfrm>
            <a:off x="6323400" y="4565520"/>
            <a:ext cx="4445280" cy="930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0"/>
          <p:cNvSpPr/>
          <p:nvPr/>
        </p:nvSpPr>
        <p:spPr>
          <a:xfrm>
            <a:off x="6323400" y="4553640"/>
            <a:ext cx="58680" cy="94248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11"/>
          <p:cNvSpPr/>
          <p:nvPr/>
        </p:nvSpPr>
        <p:spPr>
          <a:xfrm>
            <a:off x="6323400" y="5675760"/>
            <a:ext cx="4445280" cy="930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12"/>
          <p:cNvSpPr/>
          <p:nvPr/>
        </p:nvSpPr>
        <p:spPr>
          <a:xfrm>
            <a:off x="6323400" y="5663520"/>
            <a:ext cx="58680" cy="94248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0" name="Picture 64" descr=""/>
          <p:cNvPicPr/>
          <p:nvPr/>
        </p:nvPicPr>
        <p:blipFill>
          <a:blip r:embed="rId2"/>
          <a:stretch/>
        </p:blipFill>
        <p:spPr>
          <a:xfrm>
            <a:off x="6741720" y="2711520"/>
            <a:ext cx="400320" cy="400320"/>
          </a:xfrm>
          <a:prstGeom prst="rect">
            <a:avLst/>
          </a:prstGeom>
          <a:ln>
            <a:noFill/>
          </a:ln>
        </p:spPr>
      </p:pic>
      <p:pic>
        <p:nvPicPr>
          <p:cNvPr id="221" name="Picture Placeholder 12" descr=""/>
          <p:cNvPicPr/>
          <p:nvPr/>
        </p:nvPicPr>
        <p:blipFill>
          <a:blip r:embed="rId3"/>
          <a:stretch/>
        </p:blipFill>
        <p:spPr>
          <a:xfrm>
            <a:off x="6681960" y="3742560"/>
            <a:ext cx="459360" cy="459360"/>
          </a:xfrm>
          <a:prstGeom prst="rect">
            <a:avLst/>
          </a:prstGeom>
          <a:ln>
            <a:noFill/>
          </a:ln>
        </p:spPr>
      </p:pic>
      <p:pic>
        <p:nvPicPr>
          <p:cNvPr id="222" name="Picture 70" descr=""/>
          <p:cNvPicPr/>
          <p:nvPr/>
        </p:nvPicPr>
        <p:blipFill>
          <a:blip r:embed="rId4"/>
          <a:stretch/>
        </p:blipFill>
        <p:spPr>
          <a:xfrm>
            <a:off x="6678360" y="4807440"/>
            <a:ext cx="437760" cy="437760"/>
          </a:xfrm>
          <a:prstGeom prst="rect">
            <a:avLst/>
          </a:prstGeom>
          <a:ln>
            <a:noFill/>
          </a:ln>
        </p:spPr>
      </p:pic>
      <p:pic>
        <p:nvPicPr>
          <p:cNvPr id="223" name="Picture Placeholder 15" descr=""/>
          <p:cNvPicPr/>
          <p:nvPr/>
        </p:nvPicPr>
        <p:blipFill>
          <a:blip r:embed="rId5"/>
          <a:stretch/>
        </p:blipFill>
        <p:spPr>
          <a:xfrm>
            <a:off x="6711480" y="5942880"/>
            <a:ext cx="400320" cy="400320"/>
          </a:xfrm>
          <a:prstGeom prst="rect">
            <a:avLst/>
          </a:prstGeom>
          <a:ln>
            <a:noFill/>
          </a:ln>
        </p:spPr>
      </p:pic>
      <p:sp>
        <p:nvSpPr>
          <p:cNvPr id="224" name="CustomShape 13"/>
          <p:cNvSpPr/>
          <p:nvPr/>
        </p:nvSpPr>
        <p:spPr>
          <a:xfrm>
            <a:off x="7546320" y="1645200"/>
            <a:ext cx="3222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Route Optimization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14"/>
          <p:cNvSpPr/>
          <p:nvPr/>
        </p:nvSpPr>
        <p:spPr>
          <a:xfrm>
            <a:off x="7546320" y="2680920"/>
            <a:ext cx="3222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Vehicle Tracking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15"/>
          <p:cNvSpPr/>
          <p:nvPr/>
        </p:nvSpPr>
        <p:spPr>
          <a:xfrm>
            <a:off x="7546320" y="3782160"/>
            <a:ext cx="2666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Driver Behavior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16"/>
          <p:cNvSpPr/>
          <p:nvPr/>
        </p:nvSpPr>
        <p:spPr>
          <a:xfrm>
            <a:off x="7546320" y="4686480"/>
            <a:ext cx="322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Making sure all assets are fully utilized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17"/>
          <p:cNvSpPr/>
          <p:nvPr/>
        </p:nvSpPr>
        <p:spPr>
          <a:xfrm>
            <a:off x="7546320" y="5912640"/>
            <a:ext cx="322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Finding specific fleet information quickly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Line 18"/>
          <p:cNvSpPr/>
          <p:nvPr/>
        </p:nvSpPr>
        <p:spPr>
          <a:xfrm>
            <a:off x="6957360" y="930240"/>
            <a:ext cx="194328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230" name="Picture Placeholder 4" descr=""/>
          <p:cNvPicPr/>
          <p:nvPr/>
        </p:nvPicPr>
        <p:blipFill>
          <a:blip r:embed="rId6"/>
          <a:stretch/>
        </p:blipFill>
        <p:spPr>
          <a:xfrm>
            <a:off x="9659160" y="364320"/>
            <a:ext cx="2204280" cy="644760"/>
          </a:xfrm>
          <a:prstGeom prst="rect">
            <a:avLst/>
          </a:prstGeom>
          <a:ln>
            <a:noFill/>
          </a:ln>
        </p:spPr>
      </p:pic>
      <p:pic>
        <p:nvPicPr>
          <p:cNvPr id="231" name="Picture Placeholder 19" descr=""/>
          <p:cNvPicPr/>
          <p:nvPr/>
        </p:nvPicPr>
        <p:blipFill>
          <a:blip r:embed="rId7"/>
          <a:stretch/>
        </p:blipFill>
        <p:spPr>
          <a:xfrm>
            <a:off x="6693480" y="1629360"/>
            <a:ext cx="415080" cy="415080"/>
          </a:xfrm>
          <a:prstGeom prst="rect">
            <a:avLst/>
          </a:prstGeom>
          <a:ln>
            <a:noFill/>
          </a:ln>
        </p:spPr>
      </p:pic>
      <p:pic>
        <p:nvPicPr>
          <p:cNvPr id="232" name="Picture Placeholder 19" descr=""/>
          <p:cNvPicPr/>
          <p:nvPr/>
        </p:nvPicPr>
        <p:blipFill>
          <a:blip r:embed="rId8"/>
          <a:stretch/>
        </p:blipFill>
        <p:spPr>
          <a:xfrm>
            <a:off x="6436440" y="1423800"/>
            <a:ext cx="910080" cy="850680"/>
          </a:xfrm>
          <a:prstGeom prst="rect">
            <a:avLst/>
          </a:prstGeom>
          <a:ln>
            <a:noFill/>
          </a:ln>
        </p:spPr>
      </p:pic>
      <p:pic>
        <p:nvPicPr>
          <p:cNvPr id="233" name="Picture Placeholder 19" descr=""/>
          <p:cNvPicPr/>
          <p:nvPr/>
        </p:nvPicPr>
        <p:blipFill>
          <a:blip r:embed="rId9"/>
          <a:stretch/>
        </p:blipFill>
        <p:spPr>
          <a:xfrm>
            <a:off x="6487200" y="2467440"/>
            <a:ext cx="910080" cy="850680"/>
          </a:xfrm>
          <a:prstGeom prst="rect">
            <a:avLst/>
          </a:prstGeom>
          <a:ln>
            <a:noFill/>
          </a:ln>
        </p:spPr>
      </p:pic>
      <p:pic>
        <p:nvPicPr>
          <p:cNvPr id="234" name="Picture Placeholder 19" descr=""/>
          <p:cNvPicPr/>
          <p:nvPr/>
        </p:nvPicPr>
        <p:blipFill>
          <a:blip r:embed="rId10"/>
          <a:stretch/>
        </p:blipFill>
        <p:spPr>
          <a:xfrm>
            <a:off x="6456600" y="3500640"/>
            <a:ext cx="910080" cy="850680"/>
          </a:xfrm>
          <a:prstGeom prst="rect">
            <a:avLst/>
          </a:prstGeom>
          <a:ln>
            <a:noFill/>
          </a:ln>
        </p:spPr>
      </p:pic>
      <p:pic>
        <p:nvPicPr>
          <p:cNvPr id="235" name="Picture Placeholder 19" descr=""/>
          <p:cNvPicPr/>
          <p:nvPr/>
        </p:nvPicPr>
        <p:blipFill>
          <a:blip r:embed="rId11"/>
          <a:stretch/>
        </p:blipFill>
        <p:spPr>
          <a:xfrm>
            <a:off x="6487200" y="4605480"/>
            <a:ext cx="910080" cy="850680"/>
          </a:xfrm>
          <a:prstGeom prst="rect">
            <a:avLst/>
          </a:prstGeom>
          <a:ln>
            <a:noFill/>
          </a:ln>
        </p:spPr>
      </p:pic>
      <p:pic>
        <p:nvPicPr>
          <p:cNvPr id="236" name="Picture Placeholder 19" descr=""/>
          <p:cNvPicPr/>
          <p:nvPr/>
        </p:nvPicPr>
        <p:blipFill>
          <a:blip r:embed="rId12"/>
          <a:stretch/>
        </p:blipFill>
        <p:spPr>
          <a:xfrm>
            <a:off x="6455880" y="5718240"/>
            <a:ext cx="910080" cy="85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Placeholder 5" descr=""/>
          <p:cNvPicPr/>
          <p:nvPr/>
        </p:nvPicPr>
        <p:blipFill>
          <a:blip r:embed="rId1"/>
          <a:srcRect l="22944" t="-550" r="22982" b="0"/>
          <a:stretch/>
        </p:blipFill>
        <p:spPr>
          <a:xfrm>
            <a:off x="-43920" y="-40680"/>
            <a:ext cx="5556600" cy="6898320"/>
          </a:xfrm>
          <a:prstGeom prst="rect">
            <a:avLst/>
          </a:prstGeom>
          <a:ln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5493240" y="0"/>
            <a:ext cx="669816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39" name="CustomShape 2"/>
          <p:cNvSpPr/>
          <p:nvPr/>
        </p:nvSpPr>
        <p:spPr>
          <a:xfrm>
            <a:off x="6323400" y="1351440"/>
            <a:ext cx="4445280" cy="930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3"/>
          <p:cNvSpPr/>
          <p:nvPr/>
        </p:nvSpPr>
        <p:spPr>
          <a:xfrm>
            <a:off x="6323400" y="1339200"/>
            <a:ext cx="58680" cy="94248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4"/>
          <p:cNvSpPr/>
          <p:nvPr/>
        </p:nvSpPr>
        <p:spPr>
          <a:xfrm>
            <a:off x="6323400" y="2433960"/>
            <a:ext cx="4445280" cy="930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5"/>
          <p:cNvSpPr/>
          <p:nvPr/>
        </p:nvSpPr>
        <p:spPr>
          <a:xfrm>
            <a:off x="6323400" y="2421720"/>
            <a:ext cx="58680" cy="94248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6"/>
          <p:cNvSpPr/>
          <p:nvPr/>
        </p:nvSpPr>
        <p:spPr>
          <a:xfrm>
            <a:off x="6323400" y="3500640"/>
            <a:ext cx="4445280" cy="930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7"/>
          <p:cNvSpPr/>
          <p:nvPr/>
        </p:nvSpPr>
        <p:spPr>
          <a:xfrm>
            <a:off x="6323400" y="3488760"/>
            <a:ext cx="58680" cy="94248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8"/>
          <p:cNvSpPr/>
          <p:nvPr/>
        </p:nvSpPr>
        <p:spPr>
          <a:xfrm>
            <a:off x="6323400" y="4565520"/>
            <a:ext cx="4445280" cy="930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9"/>
          <p:cNvSpPr/>
          <p:nvPr/>
        </p:nvSpPr>
        <p:spPr>
          <a:xfrm>
            <a:off x="6323400" y="4553640"/>
            <a:ext cx="58680" cy="94248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10"/>
          <p:cNvSpPr/>
          <p:nvPr/>
        </p:nvSpPr>
        <p:spPr>
          <a:xfrm>
            <a:off x="6323400" y="5675760"/>
            <a:ext cx="4445280" cy="930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11"/>
          <p:cNvSpPr/>
          <p:nvPr/>
        </p:nvSpPr>
        <p:spPr>
          <a:xfrm>
            <a:off x="6323400" y="5663520"/>
            <a:ext cx="58680" cy="94248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12"/>
          <p:cNvSpPr/>
          <p:nvPr/>
        </p:nvSpPr>
        <p:spPr>
          <a:xfrm>
            <a:off x="7546320" y="4686480"/>
            <a:ext cx="3222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Generate Real-Time Reports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13"/>
          <p:cNvSpPr/>
          <p:nvPr/>
        </p:nvSpPr>
        <p:spPr>
          <a:xfrm>
            <a:off x="6271200" y="285120"/>
            <a:ext cx="4206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SOLUTION 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1" name="Picture Placeholder 30" descr=""/>
          <p:cNvPicPr/>
          <p:nvPr/>
        </p:nvPicPr>
        <p:blipFill>
          <a:blip r:embed="rId2"/>
          <a:stretch/>
        </p:blipFill>
        <p:spPr>
          <a:xfrm>
            <a:off x="6650280" y="1604160"/>
            <a:ext cx="500040" cy="500040"/>
          </a:xfrm>
          <a:prstGeom prst="rect">
            <a:avLst/>
          </a:prstGeom>
          <a:ln>
            <a:noFill/>
          </a:ln>
        </p:spPr>
      </p:pic>
      <p:pic>
        <p:nvPicPr>
          <p:cNvPr id="252" name="Picture Placeholder 27" descr=""/>
          <p:cNvPicPr/>
          <p:nvPr/>
        </p:nvPicPr>
        <p:blipFill>
          <a:blip r:embed="rId3"/>
          <a:stretch/>
        </p:blipFill>
        <p:spPr>
          <a:xfrm>
            <a:off x="6696000" y="2729160"/>
            <a:ext cx="422640" cy="422640"/>
          </a:xfrm>
          <a:prstGeom prst="rect">
            <a:avLst/>
          </a:prstGeom>
          <a:ln>
            <a:noFill/>
          </a:ln>
        </p:spPr>
      </p:pic>
      <p:pic>
        <p:nvPicPr>
          <p:cNvPr id="253" name="Picture 32" descr=""/>
          <p:cNvPicPr/>
          <p:nvPr/>
        </p:nvPicPr>
        <p:blipFill>
          <a:blip r:embed="rId4"/>
          <a:stretch/>
        </p:blipFill>
        <p:spPr>
          <a:xfrm>
            <a:off x="6620040" y="3735720"/>
            <a:ext cx="552240" cy="552240"/>
          </a:xfrm>
          <a:prstGeom prst="rect">
            <a:avLst/>
          </a:prstGeom>
          <a:ln>
            <a:noFill/>
          </a:ln>
        </p:spPr>
      </p:pic>
      <p:pic>
        <p:nvPicPr>
          <p:cNvPr id="254" name="Picture 31" descr=""/>
          <p:cNvPicPr/>
          <p:nvPr/>
        </p:nvPicPr>
        <p:blipFill>
          <a:blip r:embed="rId5"/>
          <a:stretch/>
        </p:blipFill>
        <p:spPr>
          <a:xfrm>
            <a:off x="6650280" y="4869720"/>
            <a:ext cx="461160" cy="461160"/>
          </a:xfrm>
          <a:prstGeom prst="rect">
            <a:avLst/>
          </a:prstGeom>
          <a:ln>
            <a:noFill/>
          </a:ln>
        </p:spPr>
      </p:pic>
      <p:pic>
        <p:nvPicPr>
          <p:cNvPr id="255" name="Picture Placeholder 25" descr=""/>
          <p:cNvPicPr/>
          <p:nvPr/>
        </p:nvPicPr>
        <p:blipFill>
          <a:blip r:embed="rId6"/>
          <a:stretch/>
        </p:blipFill>
        <p:spPr>
          <a:xfrm>
            <a:off x="6650280" y="5900400"/>
            <a:ext cx="480960" cy="480960"/>
          </a:xfrm>
          <a:prstGeom prst="rect">
            <a:avLst/>
          </a:prstGeom>
          <a:ln>
            <a:noFill/>
          </a:ln>
        </p:spPr>
      </p:pic>
      <p:sp>
        <p:nvSpPr>
          <p:cNvPr id="256" name="CustomShape 14"/>
          <p:cNvSpPr/>
          <p:nvPr/>
        </p:nvSpPr>
        <p:spPr>
          <a:xfrm>
            <a:off x="7546320" y="1494000"/>
            <a:ext cx="322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Track all Vehicles in your fleet in real-time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15"/>
          <p:cNvSpPr/>
          <p:nvPr/>
        </p:nvSpPr>
        <p:spPr>
          <a:xfrm>
            <a:off x="7546320" y="2729160"/>
            <a:ext cx="3222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Monitor driver behavior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16"/>
          <p:cNvSpPr/>
          <p:nvPr/>
        </p:nvSpPr>
        <p:spPr>
          <a:xfrm>
            <a:off x="7546320" y="3643560"/>
            <a:ext cx="322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Optimal Utilization of Vehicles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7"/>
          <p:cNvSpPr/>
          <p:nvPr/>
        </p:nvSpPr>
        <p:spPr>
          <a:xfrm>
            <a:off x="7546320" y="5950080"/>
            <a:ext cx="3222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Establish Geo-Fence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Line 18"/>
          <p:cNvSpPr/>
          <p:nvPr/>
        </p:nvSpPr>
        <p:spPr>
          <a:xfrm>
            <a:off x="6806520" y="930240"/>
            <a:ext cx="194292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261" name="Picture Placeholder 4" descr=""/>
          <p:cNvPicPr/>
          <p:nvPr/>
        </p:nvPicPr>
        <p:blipFill>
          <a:blip r:embed="rId7"/>
          <a:stretch/>
        </p:blipFill>
        <p:spPr>
          <a:xfrm>
            <a:off x="9659160" y="364320"/>
            <a:ext cx="2204280" cy="644760"/>
          </a:xfrm>
          <a:prstGeom prst="rect">
            <a:avLst/>
          </a:prstGeom>
          <a:ln>
            <a:noFill/>
          </a:ln>
        </p:spPr>
      </p:pic>
      <p:pic>
        <p:nvPicPr>
          <p:cNvPr id="262" name="Picture Placeholder 19" descr=""/>
          <p:cNvPicPr/>
          <p:nvPr/>
        </p:nvPicPr>
        <p:blipFill>
          <a:blip r:embed="rId8"/>
          <a:stretch/>
        </p:blipFill>
        <p:spPr>
          <a:xfrm>
            <a:off x="6451560" y="1438920"/>
            <a:ext cx="910080" cy="850680"/>
          </a:xfrm>
          <a:prstGeom prst="rect">
            <a:avLst/>
          </a:prstGeom>
          <a:ln>
            <a:noFill/>
          </a:ln>
        </p:spPr>
      </p:pic>
      <p:pic>
        <p:nvPicPr>
          <p:cNvPr id="263" name="Picture Placeholder 19" descr=""/>
          <p:cNvPicPr/>
          <p:nvPr/>
        </p:nvPicPr>
        <p:blipFill>
          <a:blip r:embed="rId9"/>
          <a:stretch/>
        </p:blipFill>
        <p:spPr>
          <a:xfrm>
            <a:off x="6464160" y="2515320"/>
            <a:ext cx="910080" cy="850680"/>
          </a:xfrm>
          <a:prstGeom prst="rect">
            <a:avLst/>
          </a:prstGeom>
          <a:ln>
            <a:noFill/>
          </a:ln>
        </p:spPr>
      </p:pic>
      <p:pic>
        <p:nvPicPr>
          <p:cNvPr id="264" name="Picture Placeholder 19" descr=""/>
          <p:cNvPicPr/>
          <p:nvPr/>
        </p:nvPicPr>
        <p:blipFill>
          <a:blip r:embed="rId10"/>
          <a:stretch/>
        </p:blipFill>
        <p:spPr>
          <a:xfrm>
            <a:off x="6440760" y="3601800"/>
            <a:ext cx="910080" cy="850680"/>
          </a:xfrm>
          <a:prstGeom prst="rect">
            <a:avLst/>
          </a:prstGeom>
          <a:ln>
            <a:noFill/>
          </a:ln>
        </p:spPr>
      </p:pic>
      <p:pic>
        <p:nvPicPr>
          <p:cNvPr id="265" name="Picture Placeholder 19" descr=""/>
          <p:cNvPicPr/>
          <p:nvPr/>
        </p:nvPicPr>
        <p:blipFill>
          <a:blip r:embed="rId11"/>
          <a:stretch/>
        </p:blipFill>
        <p:spPr>
          <a:xfrm>
            <a:off x="6425640" y="4686480"/>
            <a:ext cx="910080" cy="850680"/>
          </a:xfrm>
          <a:prstGeom prst="rect">
            <a:avLst/>
          </a:prstGeom>
          <a:ln>
            <a:noFill/>
          </a:ln>
        </p:spPr>
      </p:pic>
      <p:pic>
        <p:nvPicPr>
          <p:cNvPr id="266" name="Picture Placeholder 19" descr=""/>
          <p:cNvPicPr/>
          <p:nvPr/>
        </p:nvPicPr>
        <p:blipFill>
          <a:blip r:embed="rId12"/>
          <a:stretch/>
        </p:blipFill>
        <p:spPr>
          <a:xfrm>
            <a:off x="6425640" y="5725080"/>
            <a:ext cx="910080" cy="85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-720" y="0"/>
            <a:ext cx="1219212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68" name="CustomShape 2"/>
          <p:cNvSpPr/>
          <p:nvPr/>
        </p:nvSpPr>
        <p:spPr>
          <a:xfrm>
            <a:off x="1344960" y="484560"/>
            <a:ext cx="3531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WHY NOW 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6690240" y="4272120"/>
            <a:ext cx="4845960" cy="25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The technological advancements in the automotive sector has improved the reliability &amp; accuracy for navigation.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The capabilities of 5G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 (low latency, enhanced speed &amp; high capacity) are bound to improve the performance and demand of Vehicle Tracking Devices.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0" name="Picture Placeholder 4" descr=""/>
          <p:cNvPicPr/>
          <p:nvPr/>
        </p:nvPicPr>
        <p:blipFill>
          <a:blip r:embed="rId1"/>
          <a:stretch/>
        </p:blipFill>
        <p:spPr>
          <a:xfrm>
            <a:off x="9568800" y="349200"/>
            <a:ext cx="2204280" cy="644760"/>
          </a:xfrm>
          <a:prstGeom prst="rect">
            <a:avLst/>
          </a:prstGeom>
          <a:ln>
            <a:noFill/>
          </a:ln>
        </p:spPr>
      </p:pic>
      <p:sp>
        <p:nvSpPr>
          <p:cNvPr id="271" name="Line 4"/>
          <p:cNvSpPr/>
          <p:nvPr/>
        </p:nvSpPr>
        <p:spPr>
          <a:xfrm>
            <a:off x="2088360" y="1158840"/>
            <a:ext cx="1882440" cy="144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72" name="CustomShape 5"/>
          <p:cNvSpPr/>
          <p:nvPr/>
        </p:nvSpPr>
        <p:spPr>
          <a:xfrm>
            <a:off x="1405800" y="2235240"/>
            <a:ext cx="44917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Estimated Vehicle Tracking Market Growth by 2021 -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14.0% more than 2015-2020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due to: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6"/>
          <p:cNvSpPr/>
          <p:nvPr/>
        </p:nvSpPr>
        <p:spPr>
          <a:xfrm>
            <a:off x="1222920" y="4353480"/>
            <a:ext cx="4750560" cy="2224080"/>
          </a:xfrm>
          <a:prstGeom prst="rect">
            <a:avLst/>
          </a:prstGeom>
          <a:solidFill>
            <a:schemeClr val="tx2">
              <a:alpha val="67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Rising demand for fleet telematics in transportation &amp; logistics industries.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The growing trend of car leasing &amp; rental-services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Calibri Light"/>
              <a:buAutoNum type="arabicParenR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Need for operational efficiency by fleet owners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Picture Placeholder 4" descr=""/>
          <p:cNvPicPr/>
          <p:nvPr/>
        </p:nvPicPr>
        <p:blipFill>
          <a:blip r:embed="rId2"/>
          <a:stretch/>
        </p:blipFill>
        <p:spPr>
          <a:xfrm>
            <a:off x="6690240" y="1129680"/>
            <a:ext cx="4204440" cy="306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0" y="720"/>
            <a:ext cx="1219212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76" name="CustomShape 2"/>
          <p:cNvSpPr/>
          <p:nvPr/>
        </p:nvSpPr>
        <p:spPr>
          <a:xfrm>
            <a:off x="830520" y="409680"/>
            <a:ext cx="10233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VEHICLE TRACKING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 </a:t>
            </a:r>
            <a:r>
              <a:rPr b="1" lang="en-US" sz="32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MARKET ANALYSIS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598320" y="1790640"/>
            <a:ext cx="4384800" cy="40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Vehicle Tracking Market is categorized on the basis of its type [Active or Passive]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While the European market has reached a mature phase, the UAE market is expected to show a rapid rise in automotive sales.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 SemiBold"/>
              </a:rPr>
              <a:t>This increase demand is expected as the need for real time data monitoring &amp; reporting is rising rapidly.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Line 4"/>
          <p:cNvSpPr/>
          <p:nvPr/>
        </p:nvSpPr>
        <p:spPr>
          <a:xfrm flipV="1">
            <a:off x="3329640" y="1005840"/>
            <a:ext cx="5555160" cy="252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279" name="Picture Placeholder 4" descr=""/>
          <p:cNvPicPr/>
          <p:nvPr/>
        </p:nvPicPr>
        <p:blipFill>
          <a:blip r:embed="rId1"/>
          <a:stretch/>
        </p:blipFill>
        <p:spPr>
          <a:xfrm>
            <a:off x="9554040" y="349200"/>
            <a:ext cx="2204280" cy="644760"/>
          </a:xfrm>
          <a:prstGeom prst="rect">
            <a:avLst/>
          </a:prstGeom>
          <a:ln>
            <a:noFill/>
          </a:ln>
        </p:spPr>
      </p:pic>
      <p:pic>
        <p:nvPicPr>
          <p:cNvPr id="280" name="Picture Placeholder 4" descr=""/>
          <p:cNvPicPr/>
          <p:nvPr/>
        </p:nvPicPr>
        <p:blipFill>
          <a:blip r:embed="rId2"/>
          <a:stretch/>
        </p:blipFill>
        <p:spPr>
          <a:xfrm>
            <a:off x="5585760" y="2849760"/>
            <a:ext cx="6163920" cy="2697120"/>
          </a:xfrm>
          <a:prstGeom prst="rect">
            <a:avLst/>
          </a:prstGeom>
          <a:ln>
            <a:noFill/>
          </a:ln>
        </p:spPr>
      </p:pic>
      <p:sp>
        <p:nvSpPr>
          <p:cNvPr id="281" name="CustomShape 5"/>
          <p:cNvSpPr/>
          <p:nvPr/>
        </p:nvSpPr>
        <p:spPr>
          <a:xfrm>
            <a:off x="6065640" y="1703880"/>
            <a:ext cx="52725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Global Market Growth Projection by Type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2" name="Picture 10" descr=""/>
          <p:cNvPicPr/>
          <p:nvPr/>
        </p:nvPicPr>
        <p:blipFill>
          <a:blip r:embed=""/>
          <a:stretch/>
        </p:blipFill>
        <p:spPr>
          <a:xfrm>
            <a:off x="8664840" y="2409120"/>
            <a:ext cx="124560" cy="116640"/>
          </a:xfrm>
          <a:prstGeom prst="rect">
            <a:avLst/>
          </a:prstGeom>
          <a:ln>
            <a:noFill/>
          </a:ln>
        </p:spPr>
      </p:pic>
      <p:pic>
        <p:nvPicPr>
          <p:cNvPr id="283" name="Picture 13" descr=""/>
          <p:cNvPicPr/>
          <p:nvPr/>
        </p:nvPicPr>
        <p:blipFill>
          <a:blip r:embed=""/>
          <a:stretch/>
        </p:blipFill>
        <p:spPr>
          <a:xfrm>
            <a:off x="7035480" y="2421720"/>
            <a:ext cx="123840" cy="110160"/>
          </a:xfrm>
          <a:prstGeom prst="rect">
            <a:avLst/>
          </a:prstGeom>
          <a:ln>
            <a:noFill/>
          </a:ln>
        </p:spPr>
      </p:pic>
      <p:sp>
        <p:nvSpPr>
          <p:cNvPr id="284" name="CustomShape 6"/>
          <p:cNvSpPr/>
          <p:nvPr/>
        </p:nvSpPr>
        <p:spPr>
          <a:xfrm>
            <a:off x="8785800" y="2301120"/>
            <a:ext cx="2080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2025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7"/>
          <p:cNvSpPr/>
          <p:nvPr/>
        </p:nvSpPr>
        <p:spPr>
          <a:xfrm>
            <a:off x="7155000" y="2284560"/>
            <a:ext cx="1791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2017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8"/>
          <p:cNvSpPr/>
          <p:nvPr/>
        </p:nvSpPr>
        <p:spPr>
          <a:xfrm>
            <a:off x="7273080" y="5338440"/>
            <a:ext cx="1276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ACTIVE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9"/>
          <p:cNvSpPr/>
          <p:nvPr/>
        </p:nvSpPr>
        <p:spPr>
          <a:xfrm>
            <a:off x="8794800" y="5353560"/>
            <a:ext cx="1461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PASSIVE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10"/>
          <p:cNvSpPr/>
          <p:nvPr/>
        </p:nvSpPr>
        <p:spPr>
          <a:xfrm>
            <a:off x="7004520" y="2401560"/>
            <a:ext cx="150120" cy="135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11"/>
          <p:cNvSpPr/>
          <p:nvPr/>
        </p:nvSpPr>
        <p:spPr>
          <a:xfrm>
            <a:off x="8639280" y="2421720"/>
            <a:ext cx="150120" cy="135360"/>
          </a:xfrm>
          <a:prstGeom prst="rect">
            <a:avLst/>
          </a:prstGeom>
          <a:solidFill>
            <a:srgbClr val="8c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0" y="720"/>
            <a:ext cx="12192120" cy="6856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pic>
        <p:nvPicPr>
          <p:cNvPr id="291" name="Picture Placeholder 10" descr=""/>
          <p:cNvPicPr/>
          <p:nvPr/>
        </p:nvPicPr>
        <p:blipFill>
          <a:blip r:embed=""/>
          <a:stretch/>
        </p:blipFill>
        <p:spPr>
          <a:xfrm>
            <a:off x="-57960" y="23760"/>
            <a:ext cx="12307320" cy="6840360"/>
          </a:xfrm>
          <a:prstGeom prst="rect">
            <a:avLst/>
          </a:prstGeom>
          <a:ln>
            <a:noFill/>
          </a:ln>
        </p:spPr>
      </p:pic>
      <p:sp>
        <p:nvSpPr>
          <p:cNvPr id="292" name="CustomShape 2"/>
          <p:cNvSpPr/>
          <p:nvPr/>
        </p:nvSpPr>
        <p:spPr>
          <a:xfrm>
            <a:off x="8584560" y="3782160"/>
            <a:ext cx="3363120" cy="313884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UAE Commercial Vehicle Telematics market size is projected to grow at a CAGR of 7.5 % by 2024.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The Logistics and Transportation industries are the key adopters of telematics system in UAE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3" name="Picture Placeholder 4" descr=""/>
          <p:cNvPicPr/>
          <p:nvPr/>
        </p:nvPicPr>
        <p:blipFill>
          <a:blip r:embed="rId1"/>
          <a:stretch/>
        </p:blipFill>
        <p:spPr>
          <a:xfrm>
            <a:off x="9659160" y="379800"/>
            <a:ext cx="2204280" cy="644760"/>
          </a:xfrm>
          <a:prstGeom prst="rect">
            <a:avLst/>
          </a:prstGeom>
          <a:ln>
            <a:noFill/>
          </a:ln>
        </p:spPr>
      </p:pic>
      <p:pic>
        <p:nvPicPr>
          <p:cNvPr id="294" name="Picture Placeholder 10" descr=""/>
          <p:cNvPicPr/>
          <p:nvPr/>
        </p:nvPicPr>
        <p:blipFill>
          <a:blip r:embed="rId2"/>
          <a:stretch/>
        </p:blipFill>
        <p:spPr>
          <a:xfrm>
            <a:off x="8903880" y="605160"/>
            <a:ext cx="2579040" cy="3158640"/>
          </a:xfrm>
          <a:prstGeom prst="rect">
            <a:avLst/>
          </a:prstGeom>
          <a:ln>
            <a:noFill/>
          </a:ln>
        </p:spPr>
      </p:pic>
      <p:sp>
        <p:nvSpPr>
          <p:cNvPr id="295" name="CustomShape 3"/>
          <p:cNvSpPr/>
          <p:nvPr/>
        </p:nvSpPr>
        <p:spPr>
          <a:xfrm>
            <a:off x="625320" y="322560"/>
            <a:ext cx="73141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MARKET OPPORTUNITY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Line 4"/>
          <p:cNvSpPr/>
          <p:nvPr/>
        </p:nvSpPr>
        <p:spPr>
          <a:xfrm>
            <a:off x="3688560" y="958680"/>
            <a:ext cx="229284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97" name="CustomShape 5"/>
          <p:cNvSpPr/>
          <p:nvPr/>
        </p:nvSpPr>
        <p:spPr>
          <a:xfrm>
            <a:off x="2575080" y="5846400"/>
            <a:ext cx="44197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Source: www.grandviewresearch.com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8" name="Picture Placeholder 4" descr=""/>
          <p:cNvPicPr/>
          <p:nvPr/>
        </p:nvPicPr>
        <p:blipFill>
          <a:blip r:embed="rId3"/>
          <a:stretch/>
        </p:blipFill>
        <p:spPr>
          <a:xfrm>
            <a:off x="525960" y="2387520"/>
            <a:ext cx="7513560" cy="345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0" y="-10080"/>
            <a:ext cx="12191040" cy="686772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0" name="Picture Placeholder 23" descr=""/>
          <p:cNvPicPr/>
          <p:nvPr/>
        </p:nvPicPr>
        <p:blipFill>
          <a:blip r:embed="rId1"/>
          <a:stretch/>
        </p:blipFill>
        <p:spPr>
          <a:xfrm>
            <a:off x="4770720" y="1356480"/>
            <a:ext cx="2648880" cy="5133600"/>
          </a:xfrm>
          <a:prstGeom prst="rect">
            <a:avLst/>
          </a:prstGeom>
          <a:ln>
            <a:noFill/>
          </a:ln>
        </p:spPr>
      </p:pic>
      <p:sp>
        <p:nvSpPr>
          <p:cNvPr id="301" name="CustomShape 2"/>
          <p:cNvSpPr/>
          <p:nvPr/>
        </p:nvSpPr>
        <p:spPr>
          <a:xfrm>
            <a:off x="778680" y="2714040"/>
            <a:ext cx="3106800" cy="72864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3"/>
          <p:cNvSpPr/>
          <p:nvPr/>
        </p:nvSpPr>
        <p:spPr>
          <a:xfrm>
            <a:off x="902160" y="2815560"/>
            <a:ext cx="26463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Vehicle Tracking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Management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4"/>
          <p:cNvSpPr/>
          <p:nvPr/>
        </p:nvSpPr>
        <p:spPr>
          <a:xfrm>
            <a:off x="778680" y="3650040"/>
            <a:ext cx="3106080" cy="72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5"/>
          <p:cNvSpPr/>
          <p:nvPr/>
        </p:nvSpPr>
        <p:spPr>
          <a:xfrm>
            <a:off x="778680" y="4576320"/>
            <a:ext cx="3106800" cy="72864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6"/>
          <p:cNvSpPr/>
          <p:nvPr/>
        </p:nvSpPr>
        <p:spPr>
          <a:xfrm>
            <a:off x="8244720" y="2626200"/>
            <a:ext cx="2941560" cy="72864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CustomShape 7"/>
          <p:cNvSpPr/>
          <p:nvPr/>
        </p:nvSpPr>
        <p:spPr>
          <a:xfrm>
            <a:off x="8449200" y="2703960"/>
            <a:ext cx="252648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Car Rental Management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8"/>
          <p:cNvSpPr/>
          <p:nvPr/>
        </p:nvSpPr>
        <p:spPr>
          <a:xfrm>
            <a:off x="8244720" y="3576960"/>
            <a:ext cx="2941560" cy="72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9"/>
          <p:cNvSpPr/>
          <p:nvPr/>
        </p:nvSpPr>
        <p:spPr>
          <a:xfrm>
            <a:off x="8379000" y="3650040"/>
            <a:ext cx="27345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School Transport  Management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10"/>
          <p:cNvSpPr/>
          <p:nvPr/>
        </p:nvSpPr>
        <p:spPr>
          <a:xfrm>
            <a:off x="8234640" y="5446440"/>
            <a:ext cx="2941560" cy="72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11"/>
          <p:cNvSpPr/>
          <p:nvPr/>
        </p:nvSpPr>
        <p:spPr>
          <a:xfrm>
            <a:off x="964440" y="3722400"/>
            <a:ext cx="27345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Delivery Dispatch Management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12"/>
          <p:cNvSpPr/>
          <p:nvPr/>
        </p:nvSpPr>
        <p:spPr>
          <a:xfrm>
            <a:off x="8244720" y="4518000"/>
            <a:ext cx="2941560" cy="72864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13"/>
          <p:cNvSpPr/>
          <p:nvPr/>
        </p:nvSpPr>
        <p:spPr>
          <a:xfrm>
            <a:off x="8379000" y="5468760"/>
            <a:ext cx="30024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Taxi Booking &amp; Dispatch management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3" name="Picture Placeholder 4" descr=""/>
          <p:cNvPicPr/>
          <p:nvPr/>
        </p:nvPicPr>
        <p:blipFill>
          <a:blip r:embed="rId2"/>
          <a:stretch/>
        </p:blipFill>
        <p:spPr>
          <a:xfrm>
            <a:off x="9659160" y="364320"/>
            <a:ext cx="2204280" cy="644760"/>
          </a:xfrm>
          <a:prstGeom prst="rect">
            <a:avLst/>
          </a:prstGeom>
          <a:ln>
            <a:noFill/>
          </a:ln>
        </p:spPr>
      </p:pic>
      <p:sp>
        <p:nvSpPr>
          <p:cNvPr id="314" name="CustomShape 14"/>
          <p:cNvSpPr/>
          <p:nvPr/>
        </p:nvSpPr>
        <p:spPr>
          <a:xfrm>
            <a:off x="2871360" y="528840"/>
            <a:ext cx="9838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OUR SOFTWARE SOLUTION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Line 15"/>
          <p:cNvSpPr/>
          <p:nvPr/>
        </p:nvSpPr>
        <p:spPr>
          <a:xfrm>
            <a:off x="6766920" y="1173960"/>
            <a:ext cx="194328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16" name="CustomShape 16"/>
          <p:cNvSpPr/>
          <p:nvPr/>
        </p:nvSpPr>
        <p:spPr>
          <a:xfrm>
            <a:off x="778680" y="4648680"/>
            <a:ext cx="31892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Truck Booking &amp; Dispatch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Management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17"/>
          <p:cNvSpPr/>
          <p:nvPr/>
        </p:nvSpPr>
        <p:spPr>
          <a:xfrm>
            <a:off x="8023320" y="4590360"/>
            <a:ext cx="3384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Corporate Transport Management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18"/>
          <p:cNvSpPr/>
          <p:nvPr/>
        </p:nvSpPr>
        <p:spPr>
          <a:xfrm>
            <a:off x="467280" y="1537200"/>
            <a:ext cx="4194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Commercial Vehicle Tracking Management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19"/>
          <p:cNvSpPr/>
          <p:nvPr/>
        </p:nvSpPr>
        <p:spPr>
          <a:xfrm>
            <a:off x="7782480" y="1650960"/>
            <a:ext cx="4194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97c22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 </a:t>
            </a:r>
            <a:r>
              <a:rPr b="1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Passenger Vehicle Tracking Management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Line 20"/>
          <p:cNvSpPr/>
          <p:nvPr/>
        </p:nvSpPr>
        <p:spPr>
          <a:xfrm>
            <a:off x="1593000" y="2296080"/>
            <a:ext cx="194328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21" name="Line 21"/>
          <p:cNvSpPr/>
          <p:nvPr/>
        </p:nvSpPr>
        <p:spPr>
          <a:xfrm>
            <a:off x="8908920" y="2375280"/>
            <a:ext cx="194292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-29880" y="-11520"/>
            <a:ext cx="12220920" cy="6879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2"/>
          <p:cNvSpPr/>
          <p:nvPr/>
        </p:nvSpPr>
        <p:spPr>
          <a:xfrm>
            <a:off x="1542240" y="2110680"/>
            <a:ext cx="4013640" cy="76932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3"/>
          <p:cNvSpPr/>
          <p:nvPr/>
        </p:nvSpPr>
        <p:spPr>
          <a:xfrm>
            <a:off x="1754640" y="2311560"/>
            <a:ext cx="3786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24x7 Real Time Live Tracking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5848920" y="2110680"/>
            <a:ext cx="5295600" cy="7693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5"/>
          <p:cNvSpPr/>
          <p:nvPr/>
        </p:nvSpPr>
        <p:spPr>
          <a:xfrm>
            <a:off x="6247080" y="2311560"/>
            <a:ext cx="451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Route Optimization and Dispatching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6"/>
          <p:cNvSpPr/>
          <p:nvPr/>
        </p:nvSpPr>
        <p:spPr>
          <a:xfrm>
            <a:off x="250920" y="2985120"/>
            <a:ext cx="4013640" cy="769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7"/>
          <p:cNvSpPr/>
          <p:nvPr/>
        </p:nvSpPr>
        <p:spPr>
          <a:xfrm>
            <a:off x="629280" y="3185640"/>
            <a:ext cx="3228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Driver Behavior Analytics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8"/>
          <p:cNvSpPr/>
          <p:nvPr/>
        </p:nvSpPr>
        <p:spPr>
          <a:xfrm>
            <a:off x="4395960" y="3029040"/>
            <a:ext cx="3592440" cy="75456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9"/>
          <p:cNvSpPr/>
          <p:nvPr/>
        </p:nvSpPr>
        <p:spPr>
          <a:xfrm>
            <a:off x="4610160" y="3215160"/>
            <a:ext cx="3334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Mobilizing &amp; De Mobilizing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10"/>
          <p:cNvSpPr/>
          <p:nvPr/>
        </p:nvSpPr>
        <p:spPr>
          <a:xfrm>
            <a:off x="8137440" y="3029040"/>
            <a:ext cx="3667320" cy="76932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1"/>
          <p:cNvSpPr/>
          <p:nvPr/>
        </p:nvSpPr>
        <p:spPr>
          <a:xfrm>
            <a:off x="8173080" y="3229560"/>
            <a:ext cx="371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State of the art driver console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12"/>
          <p:cNvSpPr/>
          <p:nvPr/>
        </p:nvSpPr>
        <p:spPr>
          <a:xfrm>
            <a:off x="438120" y="3927600"/>
            <a:ext cx="3811680" cy="76932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13"/>
          <p:cNvSpPr/>
          <p:nvPr/>
        </p:nvSpPr>
        <p:spPr>
          <a:xfrm>
            <a:off x="570960" y="4128120"/>
            <a:ext cx="3576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Multiple Mobile Applications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14"/>
          <p:cNvSpPr/>
          <p:nvPr/>
        </p:nvSpPr>
        <p:spPr>
          <a:xfrm>
            <a:off x="4503600" y="3952800"/>
            <a:ext cx="2836080" cy="76932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15"/>
          <p:cNvSpPr/>
          <p:nvPr/>
        </p:nvSpPr>
        <p:spPr>
          <a:xfrm>
            <a:off x="4641840" y="4153680"/>
            <a:ext cx="2609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On Demand Reports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16"/>
          <p:cNvSpPr/>
          <p:nvPr/>
        </p:nvSpPr>
        <p:spPr>
          <a:xfrm>
            <a:off x="7524000" y="3952800"/>
            <a:ext cx="4013640" cy="76932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CustomShape 17"/>
          <p:cNvSpPr/>
          <p:nvPr/>
        </p:nvSpPr>
        <p:spPr>
          <a:xfrm>
            <a:off x="7597080" y="4153680"/>
            <a:ext cx="4168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Vehicle Document Management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18"/>
          <p:cNvSpPr/>
          <p:nvPr/>
        </p:nvSpPr>
        <p:spPr>
          <a:xfrm>
            <a:off x="1287000" y="4833000"/>
            <a:ext cx="4903920" cy="7693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19"/>
          <p:cNvSpPr/>
          <p:nvPr/>
        </p:nvSpPr>
        <p:spPr>
          <a:xfrm>
            <a:off x="1422360" y="5033520"/>
            <a:ext cx="4768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Echo Driving &amp; Driver Ranking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20"/>
          <p:cNvSpPr/>
          <p:nvPr/>
        </p:nvSpPr>
        <p:spPr>
          <a:xfrm>
            <a:off x="6419160" y="4842360"/>
            <a:ext cx="2851560" cy="76932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21"/>
          <p:cNvSpPr/>
          <p:nvPr/>
        </p:nvSpPr>
        <p:spPr>
          <a:xfrm>
            <a:off x="6633360" y="5043240"/>
            <a:ext cx="2549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Live Client Support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22"/>
          <p:cNvSpPr/>
          <p:nvPr/>
        </p:nvSpPr>
        <p:spPr>
          <a:xfrm>
            <a:off x="3862800" y="606600"/>
            <a:ext cx="41850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OUR PRODUCT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Line 23"/>
          <p:cNvSpPr/>
          <p:nvPr/>
        </p:nvSpPr>
        <p:spPr>
          <a:xfrm>
            <a:off x="5756040" y="1312920"/>
            <a:ext cx="194328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45" name="Line 24"/>
          <p:cNvSpPr/>
          <p:nvPr/>
        </p:nvSpPr>
        <p:spPr>
          <a:xfrm>
            <a:off x="5109120" y="6132600"/>
            <a:ext cx="1942920" cy="360"/>
          </a:xfrm>
          <a:prstGeom prst="line">
            <a:avLst/>
          </a:prstGeom>
          <a:ln w="3816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346" name="Picture Placeholder 4" descr=""/>
          <p:cNvPicPr/>
          <p:nvPr/>
        </p:nvPicPr>
        <p:blipFill>
          <a:blip r:embed="rId1"/>
          <a:stretch/>
        </p:blipFill>
        <p:spPr>
          <a:xfrm>
            <a:off x="9659160" y="364320"/>
            <a:ext cx="2204280" cy="64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Application>LibreOffice/5.2.0.4$Windows_x86 LibreOffice_project/066b007f5ebcc236395c7d282ba488bca6720265</Application>
  <Words>1300</Words>
  <Paragraphs>550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2020-04-13T05:03:00Z</dcterms:created>
  <dc:creator>Arjun vijayan</dc:creator>
  <dc:description/>
  <dc:language>en-US</dc:language>
  <cp:lastModifiedBy/>
  <dcterms:modified xsi:type="dcterms:W3CDTF">2024-08-14T10:44:52Z</dcterms:modified>
  <cp:revision>948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KSOProductBuildVer">
    <vt:lpwstr>1033-11.2.0.9747</vt:lpwstr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Custom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22</vt:i4>
  </property>
</Properties>
</file>