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432" r:id="rId2"/>
    <p:sldId id="309" r:id="rId3"/>
    <p:sldId id="431" r:id="rId4"/>
    <p:sldId id="419" r:id="rId5"/>
    <p:sldId id="504" r:id="rId6"/>
    <p:sldId id="505" r:id="rId7"/>
    <p:sldId id="506" r:id="rId8"/>
    <p:sldId id="394" r:id="rId9"/>
    <p:sldId id="354" r:id="rId10"/>
    <p:sldId id="401" r:id="rId11"/>
    <p:sldId id="456" r:id="rId12"/>
    <p:sldId id="454" r:id="rId13"/>
    <p:sldId id="453" r:id="rId14"/>
    <p:sldId id="521" r:id="rId15"/>
    <p:sldId id="480" r:id="rId16"/>
    <p:sldId id="464" r:id="rId17"/>
    <p:sldId id="522" r:id="rId18"/>
    <p:sldId id="472" r:id="rId19"/>
    <p:sldId id="502" r:id="rId20"/>
    <p:sldId id="503" r:id="rId21"/>
    <p:sldId id="305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6">
          <p15:clr>
            <a:srgbClr val="A4A3A4"/>
          </p15:clr>
        </p15:guide>
        <p15:guide id="2" pos="72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7C22"/>
    <a:srgbClr val="F26822"/>
    <a:srgbClr val="F57423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D442E-4E87-4E13-BE72-932DC7E1292D}" v="288" dt="2020-12-10T14:27:27.850"/>
    <p1510:client id="{6EA9697B-5B03-429A-ABA0-D2124E5551B6}" v="277" dt="2020-12-10T13:57:08.263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81" autoAdjust="0"/>
    <p:restoredTop sz="95220" autoAdjust="0"/>
  </p:normalViewPr>
  <p:slideViewPr>
    <p:cSldViewPr snapToGrid="0" showGuides="1">
      <p:cViewPr>
        <p:scale>
          <a:sx n="69" d="100"/>
          <a:sy n="69" d="100"/>
        </p:scale>
        <p:origin x="-570" y="-960"/>
      </p:cViewPr>
      <p:guideLst>
        <p:guide orient="horz" pos="2226"/>
        <p:guide pos="7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FBCF-53EA-4139-BA7E-6262EBB343E2}" type="datetimeFigureOut">
              <a:rPr lang="en-GB" smtClean="0"/>
              <a:pPr/>
              <a:t>15/12/2020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C0900-6D37-46BF-8EC6-D8B58EB374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31" name="Text Placeholder 3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9361" y="3862753"/>
            <a:ext cx="9354719" cy="114300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300" baseline="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defRPr lang="en-IN" sz="8000" b="1" kern="1200" spc="3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TITTLE</a:t>
            </a:r>
            <a:endParaRPr lang="en-IN" dirty="0"/>
          </a:p>
        </p:txBody>
      </p:sp>
      <p:sp>
        <p:nvSpPr>
          <p:cNvPr id="32" name="Text Placeholder 3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29361" y="5195939"/>
            <a:ext cx="5582285" cy="114300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IN" sz="3200" b="1" kern="1200" spc="3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defRPr lang="en-IN" sz="8000" b="1" kern="1200" spc="3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TITTLE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Pl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0"/>
          </p:nvPr>
        </p:nvSpPr>
        <p:spPr>
          <a:xfrm>
            <a:off x="1049338" y="1639619"/>
            <a:ext cx="2359025" cy="4177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36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4916487" y="1639619"/>
            <a:ext cx="2359025" cy="4177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37" name="Picture Placeholder 34"/>
          <p:cNvSpPr>
            <a:spLocks noGrp="1"/>
          </p:cNvSpPr>
          <p:nvPr>
            <p:ph type="pic" sz="quarter" idx="12"/>
          </p:nvPr>
        </p:nvSpPr>
        <p:spPr>
          <a:xfrm>
            <a:off x="8788610" y="1639619"/>
            <a:ext cx="2359025" cy="4177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452530" y="232837"/>
            <a:ext cx="5643470" cy="576406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rgbClr val="F97C22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9653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IN" dirty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5"/>
          </p:nvPr>
        </p:nvSpPr>
        <p:spPr>
          <a:xfrm>
            <a:off x="442913" y="2244725"/>
            <a:ext cx="11306175" cy="4137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249680"/>
            <a:ext cx="3886200" cy="655637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IN" sz="2800" b="1" kern="12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Click to edit the Tittle</a:t>
            </a:r>
            <a:endParaRPr lang="en-IN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58788"/>
            <a:ext cx="5212080" cy="70167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4000" b="1" kern="12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Click to edit the Tittle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9653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IN" dirty="0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244725"/>
            <a:ext cx="5212080" cy="413702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7C22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7C22"/>
              </a:buClr>
              <a:buFont typeface="Arial" panose="020B0604020202020204" pitchFamily="34" charset="0"/>
              <a:buNone/>
            </a:pPr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sheets containing Lorem Ipsum passages, and more recently with desktop publishing software like Aldus PageMaker including versions of Lorem Ipsum.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202680" y="2244725"/>
            <a:ext cx="5546408" cy="4137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249680"/>
            <a:ext cx="3886200" cy="655637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IN" sz="2000" b="1" kern="12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Click to edit the Tittle</a:t>
            </a:r>
            <a:endParaRPr lang="en-IN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58788"/>
            <a:ext cx="5212080" cy="70167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3200" b="1" kern="12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Click to edit the Tittle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193" y="1068130"/>
            <a:ext cx="448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400" kern="12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+mn-cs"/>
              </a:rPr>
              <a:t>CONTACT 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160463"/>
            <a:ext cx="3959800" cy="91440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US" sz="4400" kern="12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68475" y="3840163"/>
            <a:ext cx="9036050" cy="1249362"/>
          </a:xfrm>
        </p:spPr>
        <p:txBody>
          <a:bodyPr>
            <a:normAutofit/>
          </a:bodyPr>
          <a:lstStyle>
            <a:lvl1pPr marL="0" indent="0">
              <a:buNone/>
              <a:defRPr lang="en-US" sz="8000" kern="12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+mn-cs"/>
              </a:defRPr>
            </a:lvl1pPr>
          </a:lstStyle>
          <a:p>
            <a: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7C22"/>
              </a:buClr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29361" y="4775199"/>
            <a:ext cx="9354719" cy="697913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300" baseline="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defRPr lang="en-IN" sz="8000" b="1" kern="1200" spc="3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TITTLE</a:t>
            </a:r>
            <a:endParaRPr lang="en-IN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429361" y="5547359"/>
            <a:ext cx="5582285" cy="598539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IN" sz="3200" b="1" kern="1200" spc="3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defRPr lang="en-IN" sz="8000" b="1" kern="1200" spc="3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TITTLE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7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3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4539100"/>
            <a:ext cx="4814887" cy="1143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IN" sz="4400" b="1" kern="12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defRPr lang="en-US" sz="8000" b="1" kern="1200" spc="3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defRPr lang="en-IN" sz="8000" b="1" kern="1200" spc="3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</a:t>
            </a:r>
            <a:endParaRPr lang="en-IN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71160" y="1341119"/>
            <a:ext cx="6277928" cy="504063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IN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sagitis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sagitis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238760"/>
            <a:ext cx="10515600" cy="78644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add text</a:t>
            </a:r>
            <a:endParaRPr lang="en-IN" dirty="0"/>
          </a:p>
        </p:txBody>
      </p:sp>
      <p:sp>
        <p:nvSpPr>
          <p:cNvPr id="6" name="Title 1"/>
          <p:cNvSpPr txBox="1"/>
          <p:nvPr userDrawn="1"/>
        </p:nvSpPr>
        <p:spPr>
          <a:xfrm>
            <a:off x="442913" y="1249680"/>
            <a:ext cx="10515600" cy="378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300" dirty="0">
                <a:solidFill>
                  <a:srgbClr val="F97C22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Click to edit add text</a:t>
            </a:r>
            <a:endParaRPr lang="en-IN" sz="2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3654982"/>
            <a:ext cx="7947880" cy="952857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6600" kern="12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4762800"/>
            <a:ext cx="7947880" cy="94782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4000" kern="12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78132" y="415925"/>
            <a:ext cx="3974436" cy="66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IN" sz="4000" b="1" kern="1200" dirty="0">
                <a:solidFill>
                  <a:srgbClr val="F97C22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13216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4278312" y="1160463"/>
            <a:ext cx="7470775" cy="73818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IN" sz="3200" b="1" kern="1200" baseline="0" dirty="0">
                <a:solidFill>
                  <a:srgbClr val="F97C22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en-IN" dirty="0"/>
          </a:p>
        </p:txBody>
      </p:sp>
      <p:sp>
        <p:nvSpPr>
          <p:cNvPr id="44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4278312" y="2364231"/>
            <a:ext cx="7470775" cy="401752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IN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sagitis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sagitis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3459481"/>
            <a:ext cx="5071110" cy="292227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 smtClean="0">
                <a:solidFill>
                  <a:schemeClr val="tx1"/>
                </a:solidFill>
                <a:latin typeface="Raleway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sheets containing Lorem Ipsum passages, and more recently with desktop publishing software like Aldus PageMaker including versions of Lorem Ipsum.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677978" y="3459481"/>
            <a:ext cx="5071110" cy="292227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7C22"/>
              </a:buClr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Raleway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7C22"/>
              </a:buClr>
              <a:buFont typeface="Arial" panose="020B0604020202020204" pitchFamily="34" charset="0"/>
              <a:buNone/>
            </a:pPr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sheets containing Lorem Ipsum passages, and more recently with desktop publishing software like Aldus PageMaker including versions of Lorem Ipsum.</a:t>
            </a:r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6677978" y="2740977"/>
            <a:ext cx="5071110" cy="428943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000" b="1" kern="1200" dirty="0" smtClean="0">
                <a:solidFill>
                  <a:srgbClr val="F97C22"/>
                </a:solidFill>
                <a:latin typeface="Raleway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7C22"/>
              </a:buClr>
              <a:buFont typeface="Arial" panose="020B0604020202020204" pitchFamily="34" charset="0"/>
              <a:buNone/>
            </a:pPr>
            <a:r>
              <a:rPr lang="en-US" dirty="0"/>
              <a:t>Heading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42913" y="2740977"/>
            <a:ext cx="5071110" cy="428943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000" b="1" kern="1200" dirty="0" smtClean="0">
                <a:solidFill>
                  <a:srgbClr val="F97C22"/>
                </a:solidFill>
                <a:latin typeface="Raleway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7C22"/>
              </a:buClr>
              <a:buFont typeface="Arial" panose="020B0604020202020204" pitchFamily="34" charset="0"/>
              <a:buNone/>
            </a:pPr>
            <a:r>
              <a:rPr lang="en-US" dirty="0"/>
              <a:t>Heading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249680"/>
            <a:ext cx="3886200" cy="655637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IN" sz="2400" b="1" kern="12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7C22"/>
              </a:buClr>
            </a:pPr>
            <a:r>
              <a:rPr lang="en-US" dirty="0"/>
              <a:t>Click to edit the Tittle</a:t>
            </a:r>
            <a:endParaRPr lang="en-IN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58788"/>
            <a:ext cx="5212080" cy="701675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b="1" kern="12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7C22"/>
              </a:buClr>
              <a:buFont typeface="Arial" panose="020B0604020202020204" pitchFamily="34" charset="0"/>
              <a:buNone/>
            </a:pPr>
            <a:r>
              <a:rPr lang="en-US" dirty="0"/>
              <a:t>Click to edit the Tittle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9653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en-IN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4839" y="2316481"/>
            <a:ext cx="11124249" cy="406527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IN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</a:t>
            </a:r>
            <a:r>
              <a:rPr lang="en-US" dirty="0"/>
              <a:t> </a:t>
            </a:r>
            <a:r>
              <a:rPr lang="en-US" dirty="0" err="1"/>
              <a:t>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</a:t>
            </a:r>
            <a:r>
              <a:rPr lang="en-US" dirty="0" err="1"/>
              <a:t>partu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en-US" dirty="0"/>
              <a:t> 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 </a:t>
            </a:r>
            <a:r>
              <a:rPr lang="en-US" dirty="0" err="1"/>
              <a:t>s.Don</a:t>
            </a:r>
            <a:r>
              <a:rPr lang="en-US" dirty="0"/>
              <a:t> </a:t>
            </a:r>
            <a:r>
              <a:rPr lang="en-US" dirty="0" err="1"/>
              <a:t>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 c, </a:t>
            </a:r>
            <a:r>
              <a:rPr lang="en-US" dirty="0" err="1"/>
              <a:t>pelle</a:t>
            </a:r>
            <a:r>
              <a:rPr lang="en-US" dirty="0"/>
              <a:t> </a:t>
            </a:r>
            <a:r>
              <a:rPr lang="en-US" dirty="0" err="1"/>
              <a:t>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</a:t>
            </a:r>
            <a:r>
              <a:rPr lang="en-US" dirty="0"/>
              <a:t> is, sem. </a:t>
            </a:r>
            <a:r>
              <a:rPr lang="en-US" dirty="0" err="1"/>
              <a:t>Nulla</a:t>
            </a:r>
            <a:r>
              <a:rPr lang="en-US" dirty="0"/>
              <a:t> con </a:t>
            </a:r>
            <a:r>
              <a:rPr lang="en-US" dirty="0" err="1"/>
              <a:t>sequazLorem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</a:t>
            </a:r>
            <a:r>
              <a:rPr lang="en-US" dirty="0"/>
              <a:t> </a:t>
            </a:r>
            <a:r>
              <a:rPr lang="en-US" dirty="0" err="1"/>
              <a:t>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</a:t>
            </a:r>
            <a:r>
              <a:rPr lang="en-US" dirty="0" err="1"/>
              <a:t>partu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en-US" dirty="0"/>
              <a:t> 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 </a:t>
            </a:r>
            <a:r>
              <a:rPr lang="en-US" dirty="0" err="1"/>
              <a:t>s.Don</a:t>
            </a:r>
            <a:r>
              <a:rPr lang="en-US" dirty="0"/>
              <a:t> </a:t>
            </a:r>
            <a:r>
              <a:rPr lang="en-US" dirty="0" err="1"/>
              <a:t>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 c, </a:t>
            </a:r>
            <a:r>
              <a:rPr lang="en-US" dirty="0" err="1"/>
              <a:t>pelle</a:t>
            </a:r>
            <a:r>
              <a:rPr lang="en-US" dirty="0"/>
              <a:t> </a:t>
            </a:r>
            <a:r>
              <a:rPr lang="en-US" dirty="0" err="1"/>
              <a:t>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</a:t>
            </a:r>
            <a:r>
              <a:rPr lang="en-US" dirty="0"/>
              <a:t> is, sem. </a:t>
            </a:r>
            <a:r>
              <a:rPr lang="en-US" dirty="0" err="1"/>
              <a:t>Nulla</a:t>
            </a:r>
            <a:r>
              <a:rPr lang="en-US" dirty="0"/>
              <a:t> con </a:t>
            </a:r>
            <a:r>
              <a:rPr lang="en-US" dirty="0" err="1"/>
              <a:t>sequazLorem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</a:t>
            </a:r>
            <a:r>
              <a:rPr lang="en-US" dirty="0"/>
              <a:t> </a:t>
            </a:r>
            <a:r>
              <a:rPr lang="en-US" dirty="0" err="1"/>
              <a:t>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1249680"/>
            <a:ext cx="3886200" cy="655637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IN" sz="2800" b="1" kern="12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Click to edit the Tittle</a:t>
            </a:r>
            <a:endParaRPr lang="en-IN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58788"/>
            <a:ext cx="5212080" cy="70167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4000" b="1" kern="1200" dirty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Click to edit the Tittle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419600" y="711363"/>
            <a:ext cx="7329488" cy="42575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IN" sz="2000" b="1" kern="1200" dirty="0">
                <a:solidFill>
                  <a:srgbClr val="F97C22"/>
                </a:solidFill>
                <a:latin typeface="Raleway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IN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3067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419600" y="1393527"/>
            <a:ext cx="7329487" cy="498822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7C22"/>
              </a:buClr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</a:t>
            </a:r>
            <a:r>
              <a:rPr lang="en-US" dirty="0"/>
              <a:t> </a:t>
            </a:r>
            <a:r>
              <a:rPr lang="en-US" dirty="0" err="1"/>
              <a:t>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</a:t>
            </a:r>
            <a:r>
              <a:rPr lang="en-US" dirty="0" err="1"/>
              <a:t>partu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en-US" dirty="0"/>
              <a:t> 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 </a:t>
            </a:r>
            <a:r>
              <a:rPr lang="en-US" dirty="0" err="1"/>
              <a:t>s.Don</a:t>
            </a:r>
            <a:r>
              <a:rPr lang="en-US" dirty="0"/>
              <a:t> </a:t>
            </a:r>
            <a:r>
              <a:rPr lang="en-US" dirty="0" err="1"/>
              <a:t>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 c, </a:t>
            </a:r>
            <a:r>
              <a:rPr lang="en-US" dirty="0" err="1"/>
              <a:t>pelle</a:t>
            </a:r>
            <a:r>
              <a:rPr lang="en-US" dirty="0"/>
              <a:t> </a:t>
            </a:r>
            <a:r>
              <a:rPr lang="en-US" dirty="0" err="1"/>
              <a:t>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</a:t>
            </a:r>
            <a:r>
              <a:rPr lang="en-US" dirty="0"/>
              <a:t> is, sem. </a:t>
            </a:r>
            <a:r>
              <a:rPr lang="en-US" dirty="0" err="1"/>
              <a:t>Nulla</a:t>
            </a:r>
            <a:r>
              <a:rPr lang="en-US" dirty="0"/>
              <a:t> con </a:t>
            </a:r>
            <a:r>
              <a:rPr lang="en-US" dirty="0" err="1"/>
              <a:t>sequazLorem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</a:t>
            </a:r>
            <a:r>
              <a:rPr lang="en-US" dirty="0"/>
              <a:t> </a:t>
            </a:r>
            <a:r>
              <a:rPr lang="en-US" dirty="0" err="1"/>
              <a:t>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</a:t>
            </a:r>
            <a:r>
              <a:rPr lang="en-US" dirty="0" err="1"/>
              <a:t>partu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en-US" dirty="0"/>
              <a:t> </a:t>
            </a:r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 </a:t>
            </a:r>
            <a:r>
              <a:rPr lang="en-US" dirty="0" err="1"/>
              <a:t>s.Don</a:t>
            </a:r>
            <a:r>
              <a:rPr lang="en-US" dirty="0"/>
              <a:t> </a:t>
            </a:r>
            <a:r>
              <a:rPr lang="en-US" dirty="0" err="1"/>
              <a:t>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 c, </a:t>
            </a:r>
            <a:r>
              <a:rPr lang="en-US" dirty="0" err="1"/>
              <a:t>pelle</a:t>
            </a:r>
            <a:r>
              <a:rPr lang="en-US" dirty="0"/>
              <a:t> </a:t>
            </a:r>
            <a:r>
              <a:rPr lang="en-US" dirty="0" err="1"/>
              <a:t>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</a:t>
            </a:r>
            <a:r>
              <a:rPr lang="en-US" dirty="0"/>
              <a:t> is, sem. </a:t>
            </a:r>
            <a:r>
              <a:rPr lang="en-US" dirty="0" err="1"/>
              <a:t>Nulla</a:t>
            </a:r>
            <a:r>
              <a:rPr lang="en-US" dirty="0"/>
              <a:t> con </a:t>
            </a:r>
            <a:r>
              <a:rPr lang="en-US" dirty="0" err="1"/>
              <a:t>sequazLorem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</a:t>
            </a:r>
            <a:r>
              <a:rPr lang="en-US" dirty="0"/>
              <a:t> </a:t>
            </a:r>
            <a:r>
              <a:rPr lang="en-US" dirty="0" err="1"/>
              <a:t>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416719"/>
            <a:ext cx="3687763" cy="1417637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lang="en-US" sz="4000" b="1" kern="1200" dirty="0" smtClean="0">
                <a:solidFill>
                  <a:schemeClr val="bg1"/>
                </a:solidFill>
                <a:latin typeface="Raleway Black" panose="020B0A030301010600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9A63-8E93-4F96-8FE7-CDB0B1619A16}" type="datetimeFigureOut">
              <a:rPr lang="en-GB" smtClean="0"/>
              <a:pPr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GB" sz="5400" b="1" kern="1200" spc="300" dirty="0">
          <a:solidFill>
            <a:srgbClr val="F97C22"/>
          </a:solidFill>
          <a:latin typeface="Raleway Black" panose="020B0A03030101060003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97C2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7C2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7C2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7C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7C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s 7"/>
          <p:cNvSpPr/>
          <p:nvPr/>
        </p:nvSpPr>
        <p:spPr>
          <a:xfrm>
            <a:off x="-14605" y="-12065"/>
            <a:ext cx="12205970" cy="6850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268855" y="4362450"/>
            <a:ext cx="749236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IN" altLang="en-US" sz="7200" b="1" dirty="0">
                <a:solidFill>
                  <a:srgbClr val="F2682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STARTUP PITCH</a:t>
            </a:r>
          </a:p>
        </p:txBody>
      </p:sp>
      <p:sp>
        <p:nvSpPr>
          <p:cNvPr id="14" name="Rectangles 13"/>
          <p:cNvSpPr/>
          <p:nvPr/>
        </p:nvSpPr>
        <p:spPr>
          <a:xfrm rot="5400000">
            <a:off x="9436735" y="4103370"/>
            <a:ext cx="76200" cy="5432425"/>
          </a:xfrm>
          <a:prstGeom prst="rect">
            <a:avLst/>
          </a:prstGeom>
          <a:gradFill>
            <a:gsLst>
              <a:gs pos="0">
                <a:schemeClr val="accent1"/>
              </a:gs>
              <a:gs pos="41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-14605" y="1425575"/>
            <a:ext cx="76200" cy="5432425"/>
          </a:xfrm>
          <a:prstGeom prst="rect">
            <a:avLst/>
          </a:prstGeom>
          <a:gradFill>
            <a:gsLst>
              <a:gs pos="0">
                <a:schemeClr val="accent1"/>
              </a:gs>
              <a:gs pos="4100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Alternate Process 28"/>
          <p:cNvSpPr/>
          <p:nvPr/>
        </p:nvSpPr>
        <p:spPr>
          <a:xfrm>
            <a:off x="3907790" y="5643880"/>
            <a:ext cx="4284980" cy="75565"/>
          </a:xfrm>
          <a:prstGeom prst="flowChartAlternateProcess">
            <a:avLst/>
          </a:prstGeom>
          <a:gradFill>
            <a:gsLst>
              <a:gs pos="0">
                <a:srgbClr val="F57423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Table Placeholder 21" descr="55555"/>
          <p:cNvPicPr>
            <a:picLocks noGrp="1" noChangeAspect="1"/>
          </p:cNvPicPr>
          <p:nvPr>
            <p:ph type="tbl" sz="quarter" idx="15"/>
          </p:nvPr>
        </p:nvPicPr>
        <p:blipFill>
          <a:blip r:embed="rId2"/>
          <a:stretch>
            <a:fillRect/>
          </a:stretch>
        </p:blipFill>
        <p:spPr>
          <a:xfrm>
            <a:off x="356870" y="-213360"/>
            <a:ext cx="11667490" cy="3333750"/>
          </a:xfrm>
          <a:prstGeom prst="rect">
            <a:avLst/>
          </a:prstGeom>
        </p:spPr>
      </p:pic>
      <p:pic>
        <p:nvPicPr>
          <p:cNvPr id="6" name="Picture Placeholder 4" descr="Fleet-Management-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720" y="3129915"/>
            <a:ext cx="4446905" cy="1301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s 77"/>
          <p:cNvSpPr/>
          <p:nvPr/>
        </p:nvSpPr>
        <p:spPr>
          <a:xfrm>
            <a:off x="-29845" y="-11430"/>
            <a:ext cx="12221210" cy="6880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1315" y="1979930"/>
            <a:ext cx="3197225" cy="63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68090" y="2311400"/>
            <a:ext cx="82931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77190" y="2861945"/>
            <a:ext cx="3196590" cy="63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1315" y="3811270"/>
            <a:ext cx="3197225" cy="63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1315" y="4777105"/>
            <a:ext cx="3197225" cy="63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1315" y="5652135"/>
            <a:ext cx="3197225" cy="63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22275" y="2127250"/>
            <a:ext cx="3197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  <a:sym typeface="+mn-ea"/>
              </a:rPr>
              <a:t>Saves more than it costs</a:t>
            </a:r>
            <a:endParaRPr lang="en-US" b="1">
              <a:latin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540385" y="3009265"/>
            <a:ext cx="3018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  <a:sym typeface="+mn-ea"/>
              </a:rPr>
              <a:t>Keep conflicts in check</a:t>
            </a:r>
            <a:endParaRPr lang="en-US" b="1">
              <a:latin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715010" y="3943985"/>
            <a:ext cx="2520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  <a:sym typeface="+mn-ea"/>
              </a:rPr>
              <a:t>Real time tracking</a:t>
            </a:r>
            <a:endParaRPr lang="en-US" b="1">
              <a:latin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450850" y="4909820"/>
            <a:ext cx="3108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  <a:sym typeface="+mn-ea"/>
              </a:rPr>
              <a:t>Customization options</a:t>
            </a:r>
            <a:endParaRPr lang="en-US" b="1">
              <a:latin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645160" y="5770245"/>
            <a:ext cx="2590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  <a:sym typeface="+mn-ea"/>
              </a:rPr>
              <a:t>Reports for review</a:t>
            </a:r>
            <a:endParaRPr lang="en-US" b="1">
              <a:latin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56320" y="2009775"/>
            <a:ext cx="3313430" cy="63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8918575" y="1988820"/>
            <a:ext cx="2788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  <a:sym typeface="+mn-ea"/>
              </a:rPr>
              <a:t>Artificial intelligence features</a:t>
            </a:r>
            <a:endParaRPr lang="en-US" b="1">
              <a:latin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72195" y="2907665"/>
            <a:ext cx="3297555" cy="63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9144635" y="3009265"/>
            <a:ext cx="242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  <a:sym typeface="+mn-ea"/>
              </a:rPr>
              <a:t>Risk Management</a:t>
            </a:r>
            <a:endParaRPr lang="en-US" b="1">
              <a:latin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672195" y="3826510"/>
            <a:ext cx="3297555" cy="63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8792845" y="3811270"/>
            <a:ext cx="32518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  <a:sym typeface="+mn-ea"/>
              </a:rPr>
              <a:t>User roles according to your choice</a:t>
            </a:r>
            <a:endParaRPr lang="en-US" b="1">
              <a:latin typeface="Poppins" panose="00000500000000000000" charset="0"/>
              <a:cs typeface="Poppins" panose="00000500000000000000" charset="0"/>
            </a:endParaRPr>
          </a:p>
          <a:p>
            <a:endParaRPr lang="en-US" b="1">
              <a:latin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707755" y="4792345"/>
            <a:ext cx="3297555" cy="63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9307195" y="4909820"/>
            <a:ext cx="2339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  <a:sym typeface="+mn-ea"/>
              </a:rPr>
              <a:t>Low Maintenance</a:t>
            </a:r>
            <a:endParaRPr lang="en-US" b="1">
              <a:latin typeface="Poppins" panose="00000500000000000000" charset="0"/>
              <a:cs typeface="Poppins" panose="00000500000000000000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768090" y="3209290"/>
            <a:ext cx="82931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68090" y="4128135"/>
            <a:ext cx="82931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68090" y="5093970"/>
            <a:ext cx="82931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768090" y="5969000"/>
            <a:ext cx="82931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04125" y="2311400"/>
            <a:ext cx="82931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04125" y="3209290"/>
            <a:ext cx="82931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04125" y="4128135"/>
            <a:ext cx="82931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604125" y="5093970"/>
            <a:ext cx="82931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75"/>
          <p:cNvSpPr txBox="1"/>
          <p:nvPr/>
        </p:nvSpPr>
        <p:spPr>
          <a:xfrm>
            <a:off x="3573780" y="683260"/>
            <a:ext cx="9105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oppins" panose="00000500000000000000" charset="0"/>
                <a:cs typeface="Poppins" panose="00000500000000000000" charset="0"/>
                <a:sym typeface="+mn-ea"/>
              </a:rPr>
              <a:t>WHY OPT OUR SERVICES</a:t>
            </a:r>
            <a:endParaRPr lang="en-IN" altLang="en-US" sz="3600" b="1" dirty="0">
              <a:latin typeface="Poppins" panose="00000500000000000000" charset="0"/>
              <a:cs typeface="Poppins" panose="00000500000000000000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975475" y="1328420"/>
            <a:ext cx="194310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Placeholder 4" descr="Fleet-Management-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8985" y="364490"/>
            <a:ext cx="2204720" cy="645160"/>
          </a:xfrm>
          <a:prstGeom prst="rect">
            <a:avLst/>
          </a:prstGeom>
        </p:spPr>
      </p:pic>
      <p:pic>
        <p:nvPicPr>
          <p:cNvPr id="4" name="Picture Placeholder 3" descr="save-money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5023485" y="2044065"/>
            <a:ext cx="534670" cy="534670"/>
          </a:xfrm>
          <a:prstGeom prst="rect">
            <a:avLst/>
          </a:prstGeom>
        </p:spPr>
      </p:pic>
      <p:pic>
        <p:nvPicPr>
          <p:cNvPr id="11" name="Picture Placeholder 1" descr="ai-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535" y="2044065"/>
            <a:ext cx="532130" cy="532130"/>
          </a:xfrm>
          <a:prstGeom prst="rect">
            <a:avLst/>
          </a:prstGeom>
        </p:spPr>
      </p:pic>
      <p:pic>
        <p:nvPicPr>
          <p:cNvPr id="21" name="Picture Placeholder 3" descr="conflict-chec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880" y="2752725"/>
            <a:ext cx="639445" cy="639445"/>
          </a:xfrm>
          <a:prstGeom prst="rect">
            <a:avLst/>
          </a:prstGeom>
        </p:spPr>
      </p:pic>
      <p:pic>
        <p:nvPicPr>
          <p:cNvPr id="47" name="Picture 46" descr="risk-managemen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9110" y="2711450"/>
            <a:ext cx="561975" cy="561975"/>
          </a:xfrm>
          <a:prstGeom prst="rect">
            <a:avLst/>
          </a:prstGeom>
        </p:spPr>
      </p:pic>
      <p:pic>
        <p:nvPicPr>
          <p:cNvPr id="51" name="Picture 50" descr="real-time-tracki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6655" y="3540125"/>
            <a:ext cx="706120" cy="706120"/>
          </a:xfrm>
          <a:prstGeom prst="rect">
            <a:avLst/>
          </a:prstGeom>
        </p:spPr>
      </p:pic>
      <p:pic>
        <p:nvPicPr>
          <p:cNvPr id="56" name="Picture 55" descr="choi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5295" y="3540125"/>
            <a:ext cx="706120" cy="706120"/>
          </a:xfrm>
          <a:prstGeom prst="rect">
            <a:avLst/>
          </a:prstGeom>
        </p:spPr>
      </p:pic>
      <p:pic>
        <p:nvPicPr>
          <p:cNvPr id="60" name="Picture Placeholder 13" descr="Customization-option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0155" y="4589145"/>
            <a:ext cx="598170" cy="598170"/>
          </a:xfrm>
          <a:prstGeom prst="rect">
            <a:avLst/>
          </a:prstGeom>
        </p:spPr>
      </p:pic>
      <p:pic>
        <p:nvPicPr>
          <p:cNvPr id="65" name="Picture Placeholder 15" descr="Low-Maintena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7685" y="4589145"/>
            <a:ext cx="504825" cy="504825"/>
          </a:xfrm>
          <a:prstGeom prst="rect">
            <a:avLst/>
          </a:prstGeom>
        </p:spPr>
      </p:pic>
      <p:pic>
        <p:nvPicPr>
          <p:cNvPr id="68" name="Picture Placeholder 18" descr="Reports-for-review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4600" y="5556885"/>
            <a:ext cx="593725" cy="593725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8707755" y="5609590"/>
            <a:ext cx="3297555" cy="63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4" name="Text Box 73"/>
          <p:cNvSpPr txBox="1"/>
          <p:nvPr/>
        </p:nvSpPr>
        <p:spPr>
          <a:xfrm>
            <a:off x="9832975" y="5727065"/>
            <a:ext cx="140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  <a:sym typeface="+mn-ea"/>
              </a:rPr>
              <a:t>More ROI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7604125" y="5911215"/>
            <a:ext cx="829310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Placeholder 83" descr="2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1150" y="5368290"/>
            <a:ext cx="965835" cy="821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9333414-[Converted]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-14605" y="0"/>
            <a:ext cx="12193270" cy="6858000"/>
          </a:xfrm>
          <a:prstGeom prst="rect">
            <a:avLst/>
          </a:prstGeom>
        </p:spPr>
      </p:pic>
      <p:sp>
        <p:nvSpPr>
          <p:cNvPr id="78" name="Rectangles 77"/>
          <p:cNvSpPr/>
          <p:nvPr/>
        </p:nvSpPr>
        <p:spPr>
          <a:xfrm>
            <a:off x="6192520" y="-635"/>
            <a:ext cx="6000115" cy="6889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Box 75"/>
          <p:cNvSpPr txBox="1"/>
          <p:nvPr/>
        </p:nvSpPr>
        <p:spPr>
          <a:xfrm>
            <a:off x="5659755" y="2745740"/>
            <a:ext cx="65189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3200" b="1">
                <a:latin typeface="Poppins" panose="00000500000000000000" charset="0"/>
                <a:cs typeface="Poppins" panose="00000500000000000000" charset="0"/>
              </a:rPr>
              <a:t>OUR REVENUE </a:t>
            </a:r>
          </a:p>
          <a:p>
            <a:pPr algn="ctr"/>
            <a:r>
              <a:rPr lang="en-IN" altLang="en-US" sz="3200" b="1">
                <a:latin typeface="Poppins" panose="00000500000000000000" charset="0"/>
                <a:cs typeface="Poppins" panose="00000500000000000000" charset="0"/>
              </a:rPr>
              <a:t>PROJECTION  FOR 2021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545070" y="3853180"/>
            <a:ext cx="302895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ndAc>
          <p:endSnd/>
        </p:sndAc>
      </p:transition>
    </mc:Choice>
    <mc:Fallback>
      <p:transition>
        <p:sndAc>
          <p:endSnd/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10"/>
          </p:nvPr>
        </p:nvGraphicFramePr>
        <p:xfrm>
          <a:off x="628650" y="87630"/>
          <a:ext cx="11256645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65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22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22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389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579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8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                                  </a:t>
                      </a:r>
                      <a:r>
                        <a:rPr lang="en-US" sz="2800" b="1">
                          <a:solidFill>
                            <a:schemeClr val="accent1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Commercial Vehicle Management System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8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9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Sr.  No.</a:t>
                      </a: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Quarter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Description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Price (Per Vehicle per month) USD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Cumulative Total Number of Vehicles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Revenue $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QuartelyRevenue $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46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1st Qtr</a:t>
                      </a: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Jan to March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Vehicle Tracking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1000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3000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3600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Delivery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Truck Booking &amp;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86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2nd Qtr</a:t>
                      </a: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Apr to June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Vehicle Tracking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2000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6000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7200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Delivery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600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Truck Booking &amp;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600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15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3rd Qtr</a:t>
                      </a: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July to Sep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Vehicle Tracking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3000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9000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10800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Delivery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900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Truck Booking &amp;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900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5245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4th Qtr</a:t>
                      </a: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Oct to Dec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Vehicle Tracking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4000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12000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15000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Delivery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500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1500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Truck Booking &amp;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500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1500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8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Total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36600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s 13"/>
          <p:cNvSpPr/>
          <p:nvPr/>
        </p:nvSpPr>
        <p:spPr>
          <a:xfrm>
            <a:off x="635" y="0"/>
            <a:ext cx="1219136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10"/>
          </p:nvPr>
        </p:nvGraphicFramePr>
        <p:xfrm>
          <a:off x="135890" y="122555"/>
          <a:ext cx="11920220" cy="668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2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3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929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529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912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N" altLang="en-US" sz="16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                           </a:t>
                      </a:r>
                      <a:r>
                        <a:rPr lang="en-IN" altLang="en-US" sz="2800" b="1">
                          <a:solidFill>
                            <a:schemeClr val="accent1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                </a:t>
                      </a:r>
                      <a:r>
                        <a:rPr lang="en-US" sz="2800" b="1">
                          <a:solidFill>
                            <a:schemeClr val="accent1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Passenger Vehicle Management System</a:t>
                      </a:r>
                    </a:p>
                  </a:txBody>
                  <a:tcPr marL="12700" marR="12700" marT="1270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Sr.  No.</a:t>
                      </a: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Quarter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Description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Price (Per Vehicle per month) USD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Cumulative Total Number of Vehicles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Revenue $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QuartelyRevenue $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30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1st Qtr</a:t>
                      </a: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Jan to March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Car Rental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450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2250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School Transportation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900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Cooperate Transport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450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Taxi Booking &amp;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450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155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2nd Qtr</a:t>
                      </a: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Apr to June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Car Rental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900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4500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School Transportation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1800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Cooperate Transport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900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Taxi Booking &amp;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900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92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3rd Qtr</a:t>
                      </a: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July to Sep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Car Rental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1350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6750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School Transportation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2700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Cooperate Transport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1350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Taxi Booking &amp;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1350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386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4th Qtr</a:t>
                      </a: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Oct to Dec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Car Rental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1800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9000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6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School Transportation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400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3600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7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Cooperate Transport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1800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99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Taxi Booking &amp; Dispatch Management System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1800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6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Total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22500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-635" y="0"/>
            <a:ext cx="1219263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3267710" y="772795"/>
            <a:ext cx="520509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OUR BUSINESS MODEL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330950" y="1417955"/>
            <a:ext cx="145669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Placeholder 4" descr="Fleet-Management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8970" y="349250"/>
            <a:ext cx="2204720" cy="645160"/>
          </a:xfrm>
          <a:prstGeom prst="rect">
            <a:avLst/>
          </a:prstGeom>
        </p:spPr>
      </p:pic>
      <p:pic>
        <p:nvPicPr>
          <p:cNvPr id="4" name="Picture Placeholder 4" descr="Untitled-1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246380" y="2200910"/>
            <a:ext cx="11699240" cy="39471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0" y="635"/>
            <a:ext cx="1219263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11"/>
          <p:cNvSpPr txBox="1"/>
          <p:nvPr/>
        </p:nvSpPr>
        <p:spPr>
          <a:xfrm>
            <a:off x="997585" y="529590"/>
            <a:ext cx="3983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Our Client Base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636520" y="1113155"/>
            <a:ext cx="145669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Placeholder 1" descr="Picture1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2068830" y="1506220"/>
            <a:ext cx="7701280" cy="4939030"/>
          </a:xfrm>
          <a:prstGeom prst="rect">
            <a:avLst/>
          </a:prstGeom>
        </p:spPr>
      </p:pic>
      <p:pic>
        <p:nvPicPr>
          <p:cNvPr id="20" name="Picture Placeholder 4" descr="Fleet-Management-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5" y="349250"/>
            <a:ext cx="2204720" cy="6451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-635" y="0"/>
            <a:ext cx="1219263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632460" y="403225"/>
            <a:ext cx="3561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2021 Predictions</a:t>
            </a:r>
            <a:r>
              <a:rPr lang="en-US"/>
              <a:t>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55040" y="1165225"/>
            <a:ext cx="887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Poppins" panose="00000500000000000000" charset="0"/>
                <a:cs typeface="Poppins" panose="00000500000000000000" charset="0"/>
              </a:rPr>
              <a:t>We intent to provide tracking service to 5000 Commercial vehicles &amp; 1000 Passengers by the end of 2021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67740" y="1813560"/>
            <a:ext cx="8827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Poppins" panose="00000500000000000000" charset="0"/>
                <a:cs typeface="Poppins" panose="00000500000000000000" charset="0"/>
              </a:rPr>
              <a:t>UAE Commercial Vehicle Telematics market is projected to grow at a CAGR of 7.5 % by 2021 and with our target of 5000 commercial vehicles investors can get more in ROI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92785" y="2716530"/>
            <a:ext cx="3561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202</a:t>
            </a:r>
            <a:r>
              <a:rPr lang="en-I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2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 Predictions</a:t>
            </a:r>
            <a:r>
              <a:rPr lang="en-US"/>
              <a:t> 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950595" y="3352800"/>
            <a:ext cx="9173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Poppins" panose="00000500000000000000" charset="0"/>
                <a:cs typeface="Poppins" panose="00000500000000000000" charset="0"/>
              </a:rPr>
              <a:t>By 2022 we will increase our overall cost by 10% &amp; reduce 15%-25% by means of Cost Optimization (Supplier Cost)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8530" y="3950970"/>
            <a:ext cx="9159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Poppins" panose="00000500000000000000" charset="0"/>
                <a:cs typeface="Poppins" panose="00000500000000000000" charset="0"/>
              </a:rPr>
              <a:t>This cost projection will in turn bring a 25% hike in ROI, which will then be proportionally divided among Vehicle Tracking and investors.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967740" y="4555490"/>
            <a:ext cx="96723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Poppins" panose="00000500000000000000" charset="0"/>
                <a:cs typeface="Poppins" panose="00000500000000000000" charset="0"/>
              </a:rPr>
              <a:t>For local partners, anything they charge above the distributor price (our price) is their ROI 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329690" y="5259705"/>
            <a:ext cx="8947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latin typeface="Poppins" panose="00000500000000000000" charset="0"/>
                <a:cs typeface="Poppins" panose="00000500000000000000" charset="0"/>
              </a:rPr>
              <a:t>Till date we have invested half a million dollars (500 K USD) on our product portfolio .</a:t>
            </a:r>
            <a:endParaRPr lang="en-US"/>
          </a:p>
        </p:txBody>
      </p:sp>
      <p:pic>
        <p:nvPicPr>
          <p:cNvPr id="20" name="Picture Placeholder 4" descr="Fleet-Management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8985" y="349250"/>
            <a:ext cx="2204720" cy="64516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771015" y="907415"/>
            <a:ext cx="110998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71015" y="3220720"/>
            <a:ext cx="123063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" y="1287145"/>
            <a:ext cx="292735" cy="273685"/>
          </a:xfrm>
          <a:prstGeom prst="rect">
            <a:avLst/>
          </a:prstGeom>
        </p:spPr>
      </p:pic>
      <p:pic>
        <p:nvPicPr>
          <p:cNvPr id="3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40" y="1871345"/>
            <a:ext cx="292735" cy="273685"/>
          </a:xfrm>
          <a:prstGeom prst="rect">
            <a:avLst/>
          </a:prstGeom>
        </p:spPr>
      </p:pic>
      <p:pic>
        <p:nvPicPr>
          <p:cNvPr id="18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40" y="3352800"/>
            <a:ext cx="292735" cy="273685"/>
          </a:xfrm>
          <a:prstGeom prst="rect">
            <a:avLst/>
          </a:prstGeom>
        </p:spPr>
      </p:pic>
      <p:pic>
        <p:nvPicPr>
          <p:cNvPr id="23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" y="3999230"/>
            <a:ext cx="292735" cy="273685"/>
          </a:xfrm>
          <a:prstGeom prst="rect">
            <a:avLst/>
          </a:prstGeom>
        </p:spPr>
      </p:pic>
      <p:pic>
        <p:nvPicPr>
          <p:cNvPr id="27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" y="4587240"/>
            <a:ext cx="292735" cy="2736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s 23"/>
          <p:cNvSpPr/>
          <p:nvPr/>
        </p:nvSpPr>
        <p:spPr>
          <a:xfrm>
            <a:off x="0" y="635"/>
            <a:ext cx="1219263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187397" y="1364564"/>
            <a:ext cx="3793586" cy="52191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1164444" y="5050879"/>
            <a:ext cx="7135495" cy="11529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4"/>
          <p:cNvSpPr txBox="1"/>
          <p:nvPr/>
        </p:nvSpPr>
        <p:spPr>
          <a:xfrm>
            <a:off x="-71120" y="561340"/>
            <a:ext cx="111645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oppins" panose="00000500000000000000" charset="0"/>
                <a:cs typeface="Poppins" panose="00000500000000000000" charset="0"/>
              </a:rPr>
              <a:t>B</a:t>
            </a:r>
            <a:r>
              <a:rPr lang="en-IN" altLang="en-US" sz="2800" b="1" dirty="0">
                <a:latin typeface="Poppins" panose="00000500000000000000" charset="0"/>
                <a:cs typeface="Poppins" panose="00000500000000000000" charset="0"/>
              </a:rPr>
              <a:t>UDGET</a:t>
            </a:r>
            <a:r>
              <a:rPr lang="en-US" sz="2800" b="1" dirty="0">
                <a:latin typeface="Poppins" panose="00000500000000000000" charset="0"/>
                <a:cs typeface="Poppins" panose="00000500000000000000" charset="0"/>
              </a:rPr>
              <a:t> N</a:t>
            </a:r>
            <a:r>
              <a:rPr lang="en-IN" altLang="en-US" sz="2800" b="1" dirty="0">
                <a:latin typeface="Poppins" panose="00000500000000000000" charset="0"/>
                <a:cs typeface="Poppins" panose="00000500000000000000" charset="0"/>
              </a:rPr>
              <a:t>EEDED</a:t>
            </a:r>
            <a:r>
              <a:rPr lang="en-US" sz="2800" b="1" dirty="0">
                <a:latin typeface="Poppins" panose="00000500000000000000" charset="0"/>
                <a:cs typeface="Poppins" panose="00000500000000000000" charset="0"/>
              </a:rPr>
              <a:t> </a:t>
            </a:r>
            <a:r>
              <a:rPr lang="en-IN" altLang="en-US" sz="2800" b="1" dirty="0">
                <a:latin typeface="Poppins" panose="00000500000000000000" charset="0"/>
                <a:cs typeface="Poppins" panose="00000500000000000000" charset="0"/>
              </a:rPr>
              <a:t>TO</a:t>
            </a:r>
            <a:r>
              <a:rPr lang="en-US" sz="2800" b="1" dirty="0">
                <a:latin typeface="Poppins" panose="00000500000000000000" charset="0"/>
                <a:cs typeface="Poppins" panose="00000500000000000000" charset="0"/>
              </a:rPr>
              <a:t> </a:t>
            </a:r>
            <a:r>
              <a:rPr lang="en-IN" altLang="en-US" sz="2800" b="1" dirty="0">
                <a:latin typeface="Poppins" panose="00000500000000000000" charset="0"/>
                <a:cs typeface="Poppins" panose="00000500000000000000" charset="0"/>
              </a:rPr>
              <a:t>ACHIEVE THE FORECAST</a:t>
            </a:r>
          </a:p>
          <a:p>
            <a:pPr algn="ctr"/>
            <a:r>
              <a:rPr lang="en-US" sz="2800" b="1" dirty="0">
                <a:latin typeface="Poppins" panose="00000500000000000000" charset="0"/>
                <a:cs typeface="Poppins" panose="00000500000000000000" charset="0"/>
              </a:rPr>
              <a:t>R</a:t>
            </a:r>
            <a:r>
              <a:rPr lang="en-IN" altLang="en-US" sz="2800" b="1" dirty="0">
                <a:latin typeface="Poppins" panose="00000500000000000000" charset="0"/>
                <a:cs typeface="Poppins" panose="00000500000000000000" charset="0"/>
              </a:rPr>
              <a:t>EVENUE</a:t>
            </a:r>
            <a:r>
              <a:rPr lang="en-US" sz="2800" b="1" dirty="0">
                <a:latin typeface="Poppins" panose="00000500000000000000" charset="0"/>
                <a:cs typeface="Poppins" panose="00000500000000000000" charset="0"/>
              </a:rPr>
              <a:t> T</a:t>
            </a:r>
            <a:r>
              <a:rPr lang="en-IN" altLang="en-US" sz="2800" b="1" dirty="0">
                <a:latin typeface="Poppins" panose="00000500000000000000" charset="0"/>
                <a:cs typeface="Poppins" panose="00000500000000000000" charset="0"/>
              </a:rPr>
              <a:t>ARGET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5845175" y="1605915"/>
            <a:ext cx="194310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 Box 6"/>
          <p:cNvSpPr txBox="1"/>
          <p:nvPr/>
        </p:nvSpPr>
        <p:spPr>
          <a:xfrm>
            <a:off x="1205865" y="1852583"/>
            <a:ext cx="4149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oppins SemiBold" panose="00000700000000000000" charset="0"/>
                <a:cs typeface="Poppins SemiBold" panose="00000700000000000000" charset="0"/>
              </a:rPr>
              <a:t>Marketing budget 12,000 USD</a:t>
            </a:r>
          </a:p>
        </p:txBody>
      </p:sp>
      <p:sp>
        <p:nvSpPr>
          <p:cNvPr id="69" name="Text Box 8"/>
          <p:cNvSpPr txBox="1"/>
          <p:nvPr/>
        </p:nvSpPr>
        <p:spPr>
          <a:xfrm>
            <a:off x="1195168" y="2317791"/>
            <a:ext cx="592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oppins SemiBold" panose="00000700000000000000" charset="0"/>
                <a:cs typeface="Poppins SemiBold" panose="00000700000000000000" charset="0"/>
              </a:rPr>
              <a:t>Average cost per vehicle onboarding 4 USD</a:t>
            </a:r>
          </a:p>
        </p:txBody>
      </p:sp>
      <p:sp>
        <p:nvSpPr>
          <p:cNvPr id="70" name="Text Box 14"/>
          <p:cNvSpPr txBox="1"/>
          <p:nvPr/>
        </p:nvSpPr>
        <p:spPr>
          <a:xfrm>
            <a:off x="1160145" y="2742653"/>
            <a:ext cx="664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SemiBold" panose="00000700000000000000" charset="0"/>
                <a:cs typeface="Poppins SemiBold" panose="00000700000000000000" charset="0"/>
              </a:rPr>
              <a:t>[</a:t>
            </a:r>
            <a:r>
              <a:rPr lang="en-US" dirty="0" err="1">
                <a:latin typeface="Poppins SemiBold" panose="00000700000000000000" charset="0"/>
                <a:cs typeface="Poppins SemiBold" panose="00000700000000000000" charset="0"/>
              </a:rPr>
              <a:t>Freemium</a:t>
            </a:r>
            <a:r>
              <a:rPr lang="en-US" dirty="0">
                <a:latin typeface="Poppins SemiBold" panose="00000700000000000000" charset="0"/>
                <a:cs typeface="Poppins SemiBold" panose="00000700000000000000" charset="0"/>
              </a:rPr>
              <a:t> services will be two months for commercial </a:t>
            </a:r>
            <a:endParaRPr lang="en-US" dirty="0" smtClean="0">
              <a:latin typeface="Poppins SemiBold" panose="00000700000000000000" charset="0"/>
              <a:cs typeface="Poppins SemiBold" panose="00000700000000000000" charset="0"/>
            </a:endParaRPr>
          </a:p>
          <a:p>
            <a:r>
              <a:rPr lang="en-US" dirty="0" smtClean="0">
                <a:latin typeface="Poppins SemiBold" panose="00000700000000000000" charset="0"/>
                <a:cs typeface="Poppins SemiBold" panose="00000700000000000000" charset="0"/>
              </a:rPr>
              <a:t>vehicles </a:t>
            </a:r>
            <a:r>
              <a:rPr lang="en-US" dirty="0">
                <a:latin typeface="Poppins SemiBold" panose="00000700000000000000" charset="0"/>
                <a:cs typeface="Poppins SemiBold" panose="00000700000000000000" charset="0"/>
              </a:rPr>
              <a:t>and </a:t>
            </a:r>
            <a:r>
              <a:rPr lang="en-US" dirty="0" smtClean="0">
                <a:latin typeface="Poppins SemiBold" panose="00000700000000000000" charset="0"/>
                <a:cs typeface="Poppins SemiBold" panose="00000700000000000000" charset="0"/>
              </a:rPr>
              <a:t>one month for </a:t>
            </a:r>
            <a:r>
              <a:rPr lang="en-US" dirty="0">
                <a:latin typeface="Poppins SemiBold" panose="00000700000000000000" charset="0"/>
                <a:cs typeface="Poppins SemiBold" panose="00000700000000000000" charset="0"/>
              </a:rPr>
              <a:t>Passenger vehicles</a:t>
            </a:r>
            <a:r>
              <a:rPr lang="en-US" dirty="0" smtClean="0">
                <a:latin typeface="Poppins SemiBold" panose="00000700000000000000" charset="0"/>
                <a:cs typeface="Poppins SemiBold" panose="00000700000000000000" charset="0"/>
              </a:rPr>
              <a:t>]</a:t>
            </a:r>
            <a:endParaRPr lang="en-US" dirty="0">
              <a:latin typeface="Poppins SemiBold" panose="00000700000000000000" charset="0"/>
              <a:cs typeface="Poppins SemiBold" panose="00000700000000000000" charset="0"/>
            </a:endParaRPr>
          </a:p>
        </p:txBody>
      </p:sp>
      <p:sp>
        <p:nvSpPr>
          <p:cNvPr id="71" name="Text Box 15"/>
          <p:cNvSpPr txBox="1"/>
          <p:nvPr/>
        </p:nvSpPr>
        <p:spPr>
          <a:xfrm>
            <a:off x="1177925" y="3484333"/>
            <a:ext cx="6713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oppins SemiBold" panose="00000700000000000000" charset="0"/>
                <a:cs typeface="Poppins SemiBold" panose="00000700000000000000" charset="0"/>
              </a:rPr>
              <a:t>Local sales personnel cost / expense 2000 USD</a:t>
            </a:r>
          </a:p>
        </p:txBody>
      </p:sp>
      <p:sp>
        <p:nvSpPr>
          <p:cNvPr id="72" name="Text Box 16"/>
          <p:cNvSpPr txBox="1"/>
          <p:nvPr/>
        </p:nvSpPr>
        <p:spPr>
          <a:xfrm>
            <a:off x="1177388" y="3928488"/>
            <a:ext cx="6713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oppins SemiBold" panose="00000700000000000000" charset="0"/>
                <a:cs typeface="Poppins SemiBold" panose="00000700000000000000" charset="0"/>
              </a:rPr>
              <a:t>Demo and offshore support costs 3000 USD</a:t>
            </a:r>
          </a:p>
        </p:txBody>
      </p:sp>
      <p:sp>
        <p:nvSpPr>
          <p:cNvPr id="73" name="Text Box 18"/>
          <p:cNvSpPr txBox="1"/>
          <p:nvPr/>
        </p:nvSpPr>
        <p:spPr>
          <a:xfrm>
            <a:off x="1161319" y="4418657"/>
            <a:ext cx="6261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oppins SemiBold" panose="00000700000000000000" charset="0"/>
                <a:cs typeface="Poppins SemiBold" panose="00000700000000000000" charset="0"/>
              </a:rPr>
              <a:t>Brochures/ Gifts/ etc.  1000 USD</a:t>
            </a:r>
          </a:p>
        </p:txBody>
      </p:sp>
      <p:pic>
        <p:nvPicPr>
          <p:cNvPr id="74" name="Picture Placeholder 19" descr="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165" y="1946563"/>
            <a:ext cx="292735" cy="273685"/>
          </a:xfrm>
          <a:prstGeom prst="rect">
            <a:avLst/>
          </a:prstGeom>
        </p:spPr>
      </p:pic>
      <p:pic>
        <p:nvPicPr>
          <p:cNvPr id="75" name="Picture Placeholder 19" descr="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453" y="2412406"/>
            <a:ext cx="292735" cy="273685"/>
          </a:xfrm>
          <a:prstGeom prst="rect">
            <a:avLst/>
          </a:prstGeom>
        </p:spPr>
      </p:pic>
      <p:pic>
        <p:nvPicPr>
          <p:cNvPr id="76" name="Picture Placeholder 19" descr="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690" y="3546563"/>
            <a:ext cx="292735" cy="273685"/>
          </a:xfrm>
          <a:prstGeom prst="rect">
            <a:avLst/>
          </a:prstGeom>
        </p:spPr>
      </p:pic>
      <p:pic>
        <p:nvPicPr>
          <p:cNvPr id="77" name="Picture Placeholder 19" descr="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758" y="4019489"/>
            <a:ext cx="292735" cy="273685"/>
          </a:xfrm>
          <a:prstGeom prst="rect">
            <a:avLst/>
          </a:prstGeom>
        </p:spPr>
      </p:pic>
      <p:pic>
        <p:nvPicPr>
          <p:cNvPr id="78" name="Picture Placeholder 19" descr="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933" y="4503065"/>
            <a:ext cx="292735" cy="273685"/>
          </a:xfrm>
          <a:prstGeom prst="rect">
            <a:avLst/>
          </a:prstGeom>
        </p:spPr>
      </p:pic>
      <p:sp>
        <p:nvSpPr>
          <p:cNvPr id="79" name="Text Box 15"/>
          <p:cNvSpPr txBox="1"/>
          <p:nvPr/>
        </p:nvSpPr>
        <p:spPr>
          <a:xfrm>
            <a:off x="1257642" y="5186525"/>
            <a:ext cx="71829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oppins SemiBold" panose="00000700000000000000" charset="0"/>
                <a:cs typeface="Poppins SemiBold" panose="00000700000000000000" charset="0"/>
              </a:rPr>
              <a:t>The Digital Marketing Advantage</a:t>
            </a:r>
          </a:p>
          <a:p>
            <a:pPr marL="400050" indent="-400050">
              <a:buAutoNum type="romanLcParenBoth"/>
            </a:pPr>
            <a:r>
              <a:rPr lang="en-US" dirty="0" smtClean="0">
                <a:latin typeface="Poppins SemiBold" panose="00000700000000000000" charset="0"/>
                <a:cs typeface="Poppins SemiBold" panose="00000700000000000000" charset="0"/>
              </a:rPr>
              <a:t>One of the best sites  (ii) Fast Growing Website Traffic (see </a:t>
            </a:r>
            <a:r>
              <a:rPr lang="en-US" dirty="0" err="1" smtClean="0">
                <a:latin typeface="Poppins SemiBold" panose="00000700000000000000" charset="0"/>
                <a:cs typeface="Poppins SemiBold" panose="00000700000000000000" charset="0"/>
              </a:rPr>
              <a:t>pic</a:t>
            </a:r>
            <a:r>
              <a:rPr lang="en-US" dirty="0" smtClean="0">
                <a:latin typeface="Poppins SemiBold" panose="00000700000000000000" charset="0"/>
                <a:cs typeface="Poppins SemiBold" panose="00000700000000000000" charset="0"/>
              </a:rPr>
              <a:t>) </a:t>
            </a:r>
          </a:p>
          <a:p>
            <a:pPr marL="400050" indent="-400050"/>
            <a:r>
              <a:rPr lang="en-US" dirty="0" smtClean="0">
                <a:latin typeface="Poppins SemiBold" panose="00000700000000000000" charset="0"/>
                <a:cs typeface="Poppins SemiBold" panose="00000700000000000000" charset="0"/>
              </a:rPr>
              <a:t>(iii)  Monthly Leads Average around 30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Poppins SemiBold" panose="00000700000000000000" charset="0"/>
              <a:cs typeface="Poppins SemiBold" panose="00000700000000000000" charset="0"/>
            </a:endParaRPr>
          </a:p>
        </p:txBody>
      </p:sp>
      <p:pic>
        <p:nvPicPr>
          <p:cNvPr id="20" name="Picture Placeholder 4" descr="Fleet-Management-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8985" y="349250"/>
            <a:ext cx="2204720" cy="645160"/>
          </a:xfrm>
          <a:prstGeom prst="rect">
            <a:avLst/>
          </a:prstGeom>
        </p:spPr>
      </p:pic>
      <p:pic>
        <p:nvPicPr>
          <p:cNvPr id="1026" name="Picture 2" descr="C:\Users\PC\Downloads\Sc-new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7520" y="1689558"/>
            <a:ext cx="3314988" cy="4558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-635" y="0"/>
            <a:ext cx="1219263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97840" y="2927350"/>
            <a:ext cx="5781040" cy="30429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997585" y="529590"/>
            <a:ext cx="3983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COMPETITION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52370" y="1113155"/>
            <a:ext cx="145669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1018540" y="1434465"/>
            <a:ext cx="413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ppins" panose="00000500000000000000" charset="0"/>
                <a:cs typeface="Poppins" panose="00000500000000000000" charset="0"/>
              </a:rPr>
              <a:t>Our Key Competitors in the Vehicle Tracking System Market in UAE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067435" y="3305175"/>
            <a:ext cx="4269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Locator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525010" y="3324225"/>
            <a:ext cx="2007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Mygps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109345" y="5157470"/>
            <a:ext cx="395287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Location solutions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539615" y="3975100"/>
            <a:ext cx="190182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Fams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578985" y="4648835"/>
            <a:ext cx="201866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Linxio</a:t>
            </a:r>
          </a:p>
        </p:txBody>
      </p:sp>
      <p:pic>
        <p:nvPicPr>
          <p:cNvPr id="26" name="Picture Placeholder 4" descr="Fleet-Management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8970" y="349250"/>
            <a:ext cx="2204720" cy="645160"/>
          </a:xfrm>
          <a:prstGeom prst="rect">
            <a:avLst/>
          </a:prstGeom>
        </p:spPr>
      </p:pic>
      <p:sp>
        <p:nvSpPr>
          <p:cNvPr id="23" name="Text Box 4"/>
          <p:cNvSpPr txBox="1"/>
          <p:nvPr/>
        </p:nvSpPr>
        <p:spPr>
          <a:xfrm>
            <a:off x="6971665" y="2834005"/>
            <a:ext cx="3775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 panose="00000500000000000000" charset="0"/>
                <a:cs typeface="Poppins" panose="00000500000000000000" charset="0"/>
              </a:rPr>
              <a:t>Transparent pricing &amp; cost</a:t>
            </a:r>
          </a:p>
          <a:p>
            <a:r>
              <a:rPr lang="en-US" sz="2000" b="1" dirty="0">
                <a:latin typeface="Poppins" panose="00000500000000000000" charset="0"/>
                <a:cs typeface="Poppins" panose="00000500000000000000" charset="0"/>
              </a:rPr>
              <a:t>calculation methods</a:t>
            </a:r>
          </a:p>
        </p:txBody>
      </p:sp>
      <p:sp>
        <p:nvSpPr>
          <p:cNvPr id="27" name="Text Box 6"/>
          <p:cNvSpPr txBox="1"/>
          <p:nvPr/>
        </p:nvSpPr>
        <p:spPr>
          <a:xfrm>
            <a:off x="6971665" y="3582035"/>
            <a:ext cx="4603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 panose="00000500000000000000" charset="0"/>
                <a:cs typeface="Poppins" panose="00000500000000000000" charset="0"/>
              </a:rPr>
              <a:t>Dedicated app for each user role</a:t>
            </a:r>
          </a:p>
        </p:txBody>
      </p:sp>
      <p:sp>
        <p:nvSpPr>
          <p:cNvPr id="29" name="Text Box 7"/>
          <p:cNvSpPr txBox="1"/>
          <p:nvPr/>
        </p:nvSpPr>
        <p:spPr>
          <a:xfrm>
            <a:off x="6981825" y="4103370"/>
            <a:ext cx="599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 panose="00000500000000000000" charset="0"/>
                <a:cs typeface="Poppins" panose="00000500000000000000" charset="0"/>
              </a:rPr>
              <a:t>State of the art Passive tracking </a:t>
            </a:r>
          </a:p>
          <a:p>
            <a:r>
              <a:rPr lang="en-US" sz="2000" b="1" dirty="0">
                <a:latin typeface="Poppins" panose="00000500000000000000" charset="0"/>
                <a:cs typeface="Poppins" panose="00000500000000000000" charset="0"/>
              </a:rPr>
              <a:t>technology</a:t>
            </a:r>
          </a:p>
        </p:txBody>
      </p:sp>
      <p:sp>
        <p:nvSpPr>
          <p:cNvPr id="30" name="Text Box 8"/>
          <p:cNvSpPr txBox="1"/>
          <p:nvPr/>
        </p:nvSpPr>
        <p:spPr>
          <a:xfrm>
            <a:off x="6981825" y="4793615"/>
            <a:ext cx="808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 panose="00000500000000000000" charset="0"/>
                <a:cs typeface="Poppins" panose="00000500000000000000" charset="0"/>
              </a:rPr>
              <a:t>Real Time reports on different </a:t>
            </a:r>
          </a:p>
          <a:p>
            <a:r>
              <a:rPr lang="en-US" sz="2000" b="1" dirty="0">
                <a:latin typeface="Poppins" panose="00000500000000000000" charset="0"/>
                <a:cs typeface="Poppins" panose="00000500000000000000" charset="0"/>
              </a:rPr>
              <a:t>demographics of the vehicle</a:t>
            </a:r>
          </a:p>
        </p:txBody>
      </p:sp>
      <p:sp>
        <p:nvSpPr>
          <p:cNvPr id="31" name="Text Box 9"/>
          <p:cNvSpPr txBox="1"/>
          <p:nvPr/>
        </p:nvSpPr>
        <p:spPr>
          <a:xfrm>
            <a:off x="6981825" y="5515610"/>
            <a:ext cx="49612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Poppins" panose="00000500000000000000" charset="0"/>
                <a:cs typeface="Poppins" panose="00000500000000000000" charset="0"/>
              </a:rPr>
              <a:t>Al backed tracking methodologies</a:t>
            </a:r>
          </a:p>
        </p:txBody>
      </p:sp>
      <p:sp>
        <p:nvSpPr>
          <p:cNvPr id="36" name="Text Box 11"/>
          <p:cNvSpPr txBox="1"/>
          <p:nvPr/>
        </p:nvSpPr>
        <p:spPr>
          <a:xfrm>
            <a:off x="6925945" y="1474470"/>
            <a:ext cx="4595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What Differentiates us from Competitors</a:t>
            </a:r>
          </a:p>
        </p:txBody>
      </p:sp>
      <p:sp>
        <p:nvSpPr>
          <p:cNvPr id="38" name="Text Box 2"/>
          <p:cNvSpPr txBox="1"/>
          <p:nvPr/>
        </p:nvSpPr>
        <p:spPr>
          <a:xfrm>
            <a:off x="1085215" y="3998595"/>
            <a:ext cx="233870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Starlin Track</a:t>
            </a:r>
          </a:p>
        </p:txBody>
      </p:sp>
      <p:sp>
        <p:nvSpPr>
          <p:cNvPr id="40" name="Text Box 4"/>
          <p:cNvSpPr txBox="1"/>
          <p:nvPr/>
        </p:nvSpPr>
        <p:spPr>
          <a:xfrm>
            <a:off x="1096645" y="4615815"/>
            <a:ext cx="215836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GeoLoc Star</a:t>
            </a:r>
          </a:p>
        </p:txBody>
      </p:sp>
      <p:pic>
        <p:nvPicPr>
          <p:cNvPr id="3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700" y="3398520"/>
            <a:ext cx="292735" cy="273685"/>
          </a:xfrm>
          <a:prstGeom prst="rect">
            <a:avLst/>
          </a:prstGeom>
        </p:spPr>
      </p:pic>
      <p:pic>
        <p:nvPicPr>
          <p:cNvPr id="4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700" y="4068445"/>
            <a:ext cx="292735" cy="273685"/>
          </a:xfrm>
          <a:prstGeom prst="rect">
            <a:avLst/>
          </a:prstGeom>
        </p:spPr>
      </p:pic>
      <p:pic>
        <p:nvPicPr>
          <p:cNvPr id="6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700" y="4688205"/>
            <a:ext cx="292735" cy="273685"/>
          </a:xfrm>
          <a:prstGeom prst="rect">
            <a:avLst/>
          </a:prstGeom>
        </p:spPr>
      </p:pic>
      <p:pic>
        <p:nvPicPr>
          <p:cNvPr id="15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700" y="5227955"/>
            <a:ext cx="292735" cy="273685"/>
          </a:xfrm>
          <a:prstGeom prst="rect">
            <a:avLst/>
          </a:prstGeom>
        </p:spPr>
      </p:pic>
      <p:pic>
        <p:nvPicPr>
          <p:cNvPr id="41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2275" y="3424555"/>
            <a:ext cx="292735" cy="273685"/>
          </a:xfrm>
          <a:prstGeom prst="rect">
            <a:avLst/>
          </a:prstGeom>
        </p:spPr>
      </p:pic>
      <p:pic>
        <p:nvPicPr>
          <p:cNvPr id="43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2275" y="4111625"/>
            <a:ext cx="292735" cy="273685"/>
          </a:xfrm>
          <a:prstGeom prst="rect">
            <a:avLst/>
          </a:prstGeom>
        </p:spPr>
      </p:pic>
      <p:pic>
        <p:nvPicPr>
          <p:cNvPr id="45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2275" y="4742180"/>
            <a:ext cx="292735" cy="273685"/>
          </a:xfrm>
          <a:prstGeom prst="rect">
            <a:avLst/>
          </a:prstGeom>
        </p:spPr>
      </p:pic>
      <p:pic>
        <p:nvPicPr>
          <p:cNvPr id="47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3210" y="2927350"/>
            <a:ext cx="292735" cy="273685"/>
          </a:xfrm>
          <a:prstGeom prst="rect">
            <a:avLst/>
          </a:prstGeom>
        </p:spPr>
      </p:pic>
      <p:pic>
        <p:nvPicPr>
          <p:cNvPr id="49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5750" y="3644900"/>
            <a:ext cx="292735" cy="273685"/>
          </a:xfrm>
          <a:prstGeom prst="rect">
            <a:avLst/>
          </a:prstGeom>
        </p:spPr>
      </p:pic>
      <p:pic>
        <p:nvPicPr>
          <p:cNvPr id="51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3210" y="4161790"/>
            <a:ext cx="292735" cy="273685"/>
          </a:xfrm>
          <a:prstGeom prst="rect">
            <a:avLst/>
          </a:prstGeom>
        </p:spPr>
      </p:pic>
      <p:pic>
        <p:nvPicPr>
          <p:cNvPr id="53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5750" y="4835525"/>
            <a:ext cx="292735" cy="273685"/>
          </a:xfrm>
          <a:prstGeom prst="rect">
            <a:avLst/>
          </a:prstGeom>
        </p:spPr>
      </p:pic>
      <p:pic>
        <p:nvPicPr>
          <p:cNvPr id="55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5750" y="5578475"/>
            <a:ext cx="292735" cy="273685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>
            <a:off x="6981825" y="2305685"/>
            <a:ext cx="145669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 Box 13"/>
          <p:cNvSpPr txBox="1"/>
          <p:nvPr/>
        </p:nvSpPr>
        <p:spPr>
          <a:xfrm>
            <a:off x="4578985" y="5163185"/>
            <a:ext cx="201866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Falcon</a:t>
            </a:r>
            <a:endParaRPr lang="en-US" sz="2400" b="1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" panose="00000500000000000000" charset="0"/>
              <a:cs typeface="Poppins" panose="00000500000000000000" charset="0"/>
            </a:endParaRPr>
          </a:p>
        </p:txBody>
      </p:sp>
      <p:pic>
        <p:nvPicPr>
          <p:cNvPr id="35" name="Picture Placeholder 19" descr="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2275" y="5256530"/>
            <a:ext cx="292735" cy="2736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-635" y="0"/>
            <a:ext cx="1219263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xmlns="" val="207112474"/>
              </p:ext>
            </p:extLst>
          </p:nvPr>
        </p:nvGraphicFramePr>
        <p:xfrm>
          <a:off x="533400" y="1307085"/>
          <a:ext cx="10134599" cy="479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2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9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22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7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9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027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Features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 kern="1200" dirty="0" err="1" smtClean="0">
                          <a:solidFill>
                            <a:srgbClr val="000000"/>
                          </a:solidFill>
                          <a:latin typeface="Poppins" panose="00000500000000000000" charset="0"/>
                          <a:ea typeface="+mn-ea"/>
                          <a:cs typeface="Poppins" panose="00000500000000000000" charset="0"/>
                        </a:rPr>
                        <a:t>Mobitrack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Poppins" panose="00000500000000000000" charset="0"/>
                        <a:ea typeface="+mn-ea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Poppins" panose="00000500000000000000" charset="0"/>
                        </a:rPr>
                        <a:t>ATS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Poppins" panose="00000500000000000000" charset="0"/>
                        </a:rPr>
                        <a:t>Qatar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Poppins"/>
                        <a:ea typeface="+mn-ea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 kern="1200" dirty="0" err="1" smtClean="0">
                          <a:solidFill>
                            <a:srgbClr val="000000"/>
                          </a:solidFill>
                          <a:latin typeface="Poppins" panose="00000500000000000000" charset="0"/>
                          <a:ea typeface="+mn-ea"/>
                          <a:cs typeface="Poppins" panose="00000500000000000000" charset="0"/>
                        </a:rPr>
                        <a:t>adax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Poppins" panose="00000500000000000000" charset="0"/>
                        <a:ea typeface="+mn-ea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 kern="1200" dirty="0" err="1" smtClean="0">
                          <a:solidFill>
                            <a:srgbClr val="000000"/>
                          </a:solidFill>
                          <a:latin typeface="Poppins" panose="00000500000000000000" charset="0"/>
                          <a:ea typeface="+mn-ea"/>
                          <a:cs typeface="Poppins" panose="00000500000000000000" charset="0"/>
                        </a:rPr>
                        <a:t>iprotek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Poppins" panose="00000500000000000000" charset="0"/>
                        <a:ea typeface="+mn-ea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 kern="1200" dirty="0" err="1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Poppins" panose="00000500000000000000" charset="0"/>
                        </a:rPr>
                        <a:t>Drofftech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Poppins" panose="00000500000000000000" charset="0"/>
                        </a:rPr>
                        <a:t>Solutions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Poppins"/>
                        <a:ea typeface="+mn-ea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 kern="1200" dirty="0" err="1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Poppins" panose="00000500000000000000" charset="0"/>
                        </a:rPr>
                        <a:t>qmic</a:t>
                      </a:r>
                      <a:endParaRPr lang="en-US" sz="1200" b="1" kern="1200" dirty="0">
                        <a:solidFill>
                          <a:srgbClr val="000000"/>
                        </a:solidFill>
                        <a:latin typeface="Poppins"/>
                        <a:ea typeface="+mn-ea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410">
                <a:tc grid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Domain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Specialised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 Offering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6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latin typeface="Poppins" pitchFamily="2" charset="0"/>
                          <a:ea typeface="+mn-ea"/>
                          <a:cs typeface="Poppins" pitchFamily="2" charset="0"/>
                        </a:rPr>
                        <a:t>Vehicle Tracking system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Poppins" pitchFamily="2" charset="0"/>
                        <a:cs typeface="Poppins" pitchFamily="2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✓</a:t>
                      </a:r>
                      <a:endParaRPr lang="en-US" sz="1100" b="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✓</a:t>
                      </a:r>
                      <a:endParaRPr lang="en-US" sz="1100" b="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✓</a:t>
                      </a:r>
                      <a:endParaRPr lang="en-US" sz="1100" b="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6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latin typeface="Poppins" pitchFamily="2" charset="0"/>
                          <a:ea typeface="+mn-ea"/>
                          <a:cs typeface="Poppins" pitchFamily="2" charset="0"/>
                        </a:rPr>
                        <a:t>School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latin typeface="Poppins" pitchFamily="2" charset="0"/>
                          <a:ea typeface="+mn-ea"/>
                          <a:cs typeface="Poppins" pitchFamily="2" charset="0"/>
                        </a:rPr>
                        <a:t>Tranport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Poppins" pitchFamily="2" charset="0"/>
                        <a:ea typeface="+mn-ea"/>
                        <a:cs typeface="Poppins" pitchFamily="2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6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latin typeface="Poppins" pitchFamily="2" charset="0"/>
                          <a:ea typeface="+mn-ea"/>
                          <a:cs typeface="Poppins" pitchFamily="2" charset="0"/>
                        </a:rPr>
                        <a:t>Corporate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latin typeface="Poppins" pitchFamily="2" charset="0"/>
                          <a:ea typeface="+mn-ea"/>
                          <a:cs typeface="Poppins" pitchFamily="2" charset="0"/>
                        </a:rPr>
                        <a:t>Transport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Poppins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25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latin typeface="Poppins" pitchFamily="2" charset="0"/>
                          <a:ea typeface="+mn-ea"/>
                          <a:cs typeface="Poppins" pitchFamily="2" charset="0"/>
                        </a:rPr>
                        <a:t>Waste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latin typeface="Poppins" pitchFamily="2" charset="0"/>
                          <a:ea typeface="+mn-ea"/>
                          <a:cs typeface="Poppins" pitchFamily="2" charset="0"/>
                        </a:rPr>
                        <a:t>Management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latin typeface="Poppins" pitchFamily="2" charset="0"/>
                          <a:ea typeface="+mn-ea"/>
                          <a:cs typeface="Poppins" pitchFamily="2" charset="0"/>
                        </a:rPr>
                        <a:t>Tranport</a:t>
                      </a:r>
                      <a:endParaRPr lang="en-US" sz="1400" b="1" i="0" kern="1200" dirty="0">
                        <a:solidFill>
                          <a:schemeClr val="dk1"/>
                        </a:solidFill>
                        <a:latin typeface="Poppins" pitchFamily="2" charset="0"/>
                        <a:ea typeface="+mn-ea"/>
                        <a:cs typeface="Poppins" pitchFamily="2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✓</a:t>
                      </a:r>
                      <a:endParaRPr lang="en-US" sz="1100" b="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Poppins" panose="00000500000000000000" charset="0"/>
                          <a:cs typeface="Poppins" panose="00000500000000000000" charset="0"/>
                        </a:rPr>
                        <a:t>Car Rental Management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653">
                <a:tc grid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Artificial Intelligence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6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AI Routing Management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 panose="020F0502020204030204" charset="-122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6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AI Resource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Optimisation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6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Dispatch Management </a:t>
                      </a:r>
                      <a:endParaRPr lang="en-US" sz="14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smtClean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smtClean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6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Driver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Behaviour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 </a:t>
                      </a:r>
                      <a:endParaRPr lang="en-US" sz="14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653">
                <a:tc grid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Live Tracking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66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Real Time Tracking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 panose="020F0502020204030204" charset="-122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6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Offline Tracking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2922270" y="441325"/>
            <a:ext cx="7745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COMPETITOR FEATURE COMPARISON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731385" y="901700"/>
            <a:ext cx="1936115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Placeholder 4" descr="Fleet-Management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8970" y="349250"/>
            <a:ext cx="2204720" cy="645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s 20"/>
          <p:cNvSpPr/>
          <p:nvPr/>
        </p:nvSpPr>
        <p:spPr>
          <a:xfrm>
            <a:off x="1302385" y="-12700"/>
            <a:ext cx="10889615" cy="685736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3481070" y="2230120"/>
            <a:ext cx="8109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Poppins SemiBold" panose="00000700000000000000" charset="0"/>
                <a:cs typeface="Poppins SemiBold" panose="00000700000000000000" charset="0"/>
              </a:rPr>
              <a:t>Our aim is to solve all types of problems faced by transport providers from different walks of life and achieve complianc</a:t>
            </a:r>
            <a:r>
              <a:rPr lang="en-IN" altLang="en-US" sz="2000">
                <a:latin typeface="Poppins SemiBold" panose="00000700000000000000" charset="0"/>
                <a:cs typeface="Poppins SemiBold" panose="00000700000000000000" charset="0"/>
              </a:rPr>
              <a:t>e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3215005" y="1437005"/>
            <a:ext cx="2286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Poppins" panose="00000500000000000000" charset="0"/>
                <a:cs typeface="Poppins" panose="00000500000000000000" charset="0"/>
                <a:sym typeface="+mn-ea"/>
              </a:rPr>
              <a:t>VISION : 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3215005" y="3328035"/>
            <a:ext cx="2480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Poppins" panose="00000500000000000000" charset="0"/>
                <a:cs typeface="Poppins" panose="00000500000000000000" charset="0"/>
              </a:rPr>
              <a:t>MISSION :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3616325" y="4047490"/>
            <a:ext cx="82911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Poppins SemiBold" panose="00000700000000000000" charset="0"/>
                <a:cs typeface="Poppins SemiBold" panose="00000700000000000000" charset="0"/>
              </a:rPr>
              <a:t>With an array of vital fleet management solutions, we provide Transport Managers with a helping hand while they face issues managing small fleets with 2-3 vehicles to large fleets with hundreds of vehicles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75430" y="2000885"/>
            <a:ext cx="116205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075430" y="3911600"/>
            <a:ext cx="116205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Placeholder 5" descr="960x0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144" t="-380" r="55428"/>
          <a:stretch>
            <a:fillRect/>
          </a:stretch>
        </p:blipFill>
        <p:spPr>
          <a:xfrm>
            <a:off x="0" y="-12700"/>
            <a:ext cx="2731135" cy="6884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Placeholder 4" descr="Fleet-Management-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8985" y="364490"/>
            <a:ext cx="2204720" cy="6451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-635" y="0"/>
            <a:ext cx="1219263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xmlns="" val="3446953986"/>
              </p:ext>
            </p:extLst>
          </p:nvPr>
        </p:nvGraphicFramePr>
        <p:xfrm>
          <a:off x="753533" y="1258824"/>
          <a:ext cx="10138880" cy="29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8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74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Management Modules 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2" name="Picture Placeholder 4" descr="Fleet-Management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8970" y="349250"/>
            <a:ext cx="2204720" cy="645160"/>
          </a:xfrm>
          <a:prstGeom prst="rect">
            <a:avLst/>
          </a:prstGeom>
        </p:spPr>
      </p:pic>
      <p:graphicFrame>
        <p:nvGraphicFramePr>
          <p:cNvPr id="7" name="Picture Placeholder 4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xmlns="" val="3446953986"/>
              </p:ext>
            </p:extLst>
          </p:nvPr>
        </p:nvGraphicFramePr>
        <p:xfrm>
          <a:off x="752221" y="2568702"/>
          <a:ext cx="10135234" cy="386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46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8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08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4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7452">
                <a:tc grid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Area Surveillance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4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Vehicle Geofencing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4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Area Geofencing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✓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✓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4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Parking Management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✓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452">
                <a:tc grid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Mobile Apps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4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Transport Manager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4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Driver </a:t>
                      </a:r>
                      <a:endParaRPr lang="en-US" sz="1400" b="1">
                        <a:solidFill>
                          <a:srgbClr val="000000"/>
                        </a:solidFill>
                        <a:latin typeface="Poppins" panose="00000500000000000000" charset="0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4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Mobile App Based Tracking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452">
                <a:tc grid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Web Apps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4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Web Logic for Customer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74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SAAS - Provision for Distributor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74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SAAS Provision for Franchise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74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Poppins"/>
                          <a:cs typeface="Poppins" panose="00000500000000000000" charset="0"/>
                        </a:rPr>
                        <a:t>Multi language Support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56744" y="1560576"/>
          <a:ext cx="10129791" cy="66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796"/>
                <a:gridCol w="1016679"/>
                <a:gridCol w="1033833"/>
                <a:gridCol w="1299676"/>
                <a:gridCol w="989524"/>
                <a:gridCol w="930449"/>
                <a:gridCol w="927834"/>
              </a:tblGrid>
              <a:tr h="32054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Poppins" panose="00000500000000000000" charset="0"/>
                        </a:rPr>
                        <a:t>Vehicle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Poppins" panose="00000500000000000000" charset="0"/>
                        </a:rPr>
                        <a:t>Mangement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latin typeface="Poppins"/>
                        <a:ea typeface="+mn-ea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 panose="020F0502020204030204" charset="-122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4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Poppins" panose="00000500000000000000" charset="0"/>
                        </a:rPr>
                        <a:t>User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Poppins" panose="00000500000000000000" charset="0"/>
                        </a:rPr>
                        <a:t>Management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latin typeface="Poppins"/>
                        <a:ea typeface="+mn-ea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✓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✓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Calibri" panose="020F0502020204030204" charset="-122"/>
                        </a:rPr>
                        <a:t>✓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✓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</a:rPr>
                        <a:t>✗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56745" y="2233803"/>
          <a:ext cx="10129792" cy="33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132"/>
                <a:gridCol w="1019866"/>
                <a:gridCol w="1025918"/>
                <a:gridCol w="1308710"/>
                <a:gridCol w="996404"/>
                <a:gridCol w="927083"/>
                <a:gridCol w="928679"/>
              </a:tblGrid>
              <a:tr h="32054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Poppins" panose="00000500000000000000" charset="0"/>
                        </a:rPr>
                        <a:t>Video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Poppins" panose="00000500000000000000" charset="0"/>
                        </a:rPr>
                        <a:t>Surveillance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latin typeface="Poppins"/>
                        <a:ea typeface="+mn-ea"/>
                        <a:cs typeface="Poppins" panose="00000500000000000000" charset="0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Calibri" panose="020F0502020204030204" charset="-122"/>
                        </a:rPr>
                        <a:t>✓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/>
                        </a:rPr>
                        <a:t>✓</a:t>
                      </a:r>
                    </a:p>
                  </a:txBody>
                  <a:tcPr marL="12700" marR="12700" marT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✗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4540" cy="6857365"/>
          </a:xfrm>
        </p:spPr>
      </p:pic>
      <p:sp>
        <p:nvSpPr>
          <p:cNvPr id="14" name="Rectangle 1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3000">
                <a:srgbClr val="F97C22">
                  <a:alpha val="26000"/>
                </a:srgbClr>
              </a:gs>
              <a:gs pos="85000">
                <a:schemeClr val="tx1">
                  <a:lumMod val="75000"/>
                  <a:lumOff val="25000"/>
                  <a:alpha val="9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56035" y="1137077"/>
            <a:ext cx="5643470" cy="576406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Poppins" panose="00000500000000000000" charset="0"/>
                <a:cs typeface="Poppins" panose="00000500000000000000" charset="0"/>
              </a:rPr>
              <a:t>CONTACT US</a:t>
            </a:r>
          </a:p>
        </p:txBody>
      </p:sp>
      <p:pic>
        <p:nvPicPr>
          <p:cNvPr id="18" name="Picture Placeholder 17" descr="mail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tretch>
            <a:fillRect/>
          </a:stretch>
        </p:blipFill>
        <p:spPr>
          <a:xfrm>
            <a:off x="838200" y="2790190"/>
            <a:ext cx="641985" cy="408305"/>
          </a:xfrm>
          <a:prstGeom prst="rect">
            <a:avLst/>
          </a:prstGeom>
        </p:spPr>
      </p:pic>
      <p:pic>
        <p:nvPicPr>
          <p:cNvPr id="20" name="Picture Placeholder 19" descr="num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tretch>
            <a:fillRect/>
          </a:stretch>
        </p:blipFill>
        <p:spPr>
          <a:xfrm>
            <a:off x="692150" y="4927600"/>
            <a:ext cx="878840" cy="558800"/>
          </a:xfrm>
          <a:prstGeom prst="rect">
            <a:avLst/>
          </a:prstGeom>
        </p:spPr>
      </p:pic>
      <p:pic>
        <p:nvPicPr>
          <p:cNvPr id="21" name="Picture 20" descr="websit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570" y="3820160"/>
            <a:ext cx="950595" cy="604520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1981200" y="2790190"/>
            <a:ext cx="7907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Poppins" panose="00000500000000000000" charset="0"/>
                <a:cs typeface="Poppins" panose="00000500000000000000" charset="0"/>
              </a:rPr>
              <a:t>sales@</a:t>
            </a:r>
            <a:r>
              <a:rPr lang="en-IN" altLang="en-US" sz="2800">
                <a:solidFill>
                  <a:schemeClr val="bg1"/>
                </a:solidFill>
                <a:latin typeface="Poppins" panose="00000500000000000000" charset="0"/>
                <a:cs typeface="Poppins" panose="00000500000000000000" charset="0"/>
              </a:rPr>
              <a:t>fleetmanagement</a:t>
            </a:r>
            <a:r>
              <a:rPr lang="en-US" sz="2800">
                <a:solidFill>
                  <a:schemeClr val="bg1"/>
                </a:solidFill>
                <a:latin typeface="Poppins" panose="00000500000000000000" charset="0"/>
                <a:cs typeface="Poppins" panose="00000500000000000000" charset="0"/>
              </a:rPr>
              <a:t>.</a:t>
            </a:r>
            <a:r>
              <a:rPr lang="en-IN" altLang="en-US" sz="2800">
                <a:solidFill>
                  <a:schemeClr val="bg1"/>
                </a:solidFill>
                <a:latin typeface="Poppins" panose="00000500000000000000" charset="0"/>
                <a:cs typeface="Poppins" panose="00000500000000000000" charset="0"/>
              </a:rPr>
              <a:t>ae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023745" y="3820160"/>
            <a:ext cx="5139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chemeClr val="bg1"/>
                </a:solidFill>
                <a:latin typeface="Poppins" panose="00000500000000000000" charset="0"/>
                <a:cs typeface="Poppins" panose="00000500000000000000" charset="0"/>
                <a:sym typeface="+mn-ea"/>
              </a:rPr>
              <a:t>fleetmanagement.ae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2023745" y="4964430"/>
            <a:ext cx="5553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>
                <a:solidFill>
                  <a:schemeClr val="bg1"/>
                </a:solidFill>
                <a:latin typeface="Poppins" panose="00000500000000000000" charset="0"/>
                <a:cs typeface="Poppins" panose="00000500000000000000" charset="0"/>
              </a:rPr>
              <a:t>+971 55 818 8662</a:t>
            </a:r>
          </a:p>
        </p:txBody>
      </p:sp>
      <p:pic>
        <p:nvPicPr>
          <p:cNvPr id="2" name="Picture 1" descr="logo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30" y="5908675"/>
            <a:ext cx="2313940" cy="62674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typ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43000">
                <a:srgbClr val="F97C22">
                  <a:alpha val="51000"/>
                </a:srgbClr>
              </a:gs>
              <a:gs pos="85000">
                <a:schemeClr val="tx1">
                  <a:lumMod val="75000"/>
                  <a:lumOff val="25000"/>
                  <a:alpha val="6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Box 1"/>
          <p:cNvSpPr txBox="1"/>
          <p:nvPr/>
        </p:nvSpPr>
        <p:spPr>
          <a:xfrm>
            <a:off x="6532880" y="5465445"/>
            <a:ext cx="54622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Poppins" panose="00000500000000000000" charset="0"/>
                <a:cs typeface="Poppins" panose="00000500000000000000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39" descr="TuSimple_Self_Drving_Truck_4_copy.0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990" t="-590"/>
          <a:stretch>
            <a:fillRect/>
          </a:stretch>
        </p:blipFill>
        <p:spPr>
          <a:xfrm>
            <a:off x="-254635" y="-71755"/>
            <a:ext cx="7382510" cy="6929120"/>
          </a:xfrm>
          <a:prstGeom prst="rect">
            <a:avLst/>
          </a:prstGeom>
        </p:spPr>
      </p:pic>
      <p:sp>
        <p:nvSpPr>
          <p:cNvPr id="21" name="Rectangles 20"/>
          <p:cNvSpPr/>
          <p:nvPr/>
        </p:nvSpPr>
        <p:spPr>
          <a:xfrm>
            <a:off x="5493385" y="635"/>
            <a:ext cx="669861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6271260" y="285115"/>
            <a:ext cx="4206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Poppins" panose="00000500000000000000" charset="0"/>
                <a:cs typeface="Poppins" panose="00000500000000000000" charset="0"/>
              </a:rPr>
              <a:t>PROBLEM :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6323330" y="1351280"/>
            <a:ext cx="4445635" cy="93091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323330" y="1339215"/>
            <a:ext cx="59055" cy="9429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Process 56"/>
          <p:cNvSpPr/>
          <p:nvPr/>
        </p:nvSpPr>
        <p:spPr>
          <a:xfrm>
            <a:off x="6323330" y="2433955"/>
            <a:ext cx="4445635" cy="93091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323330" y="2421890"/>
            <a:ext cx="59055" cy="9429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Process 58"/>
          <p:cNvSpPr/>
          <p:nvPr/>
        </p:nvSpPr>
        <p:spPr>
          <a:xfrm>
            <a:off x="6323330" y="3500755"/>
            <a:ext cx="4445635" cy="93091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6323330" y="3488690"/>
            <a:ext cx="59055" cy="9429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Process 60"/>
          <p:cNvSpPr/>
          <p:nvPr/>
        </p:nvSpPr>
        <p:spPr>
          <a:xfrm>
            <a:off x="6323330" y="4565650"/>
            <a:ext cx="4445635" cy="93091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323330" y="4553585"/>
            <a:ext cx="59055" cy="9429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Process 62"/>
          <p:cNvSpPr/>
          <p:nvPr/>
        </p:nvSpPr>
        <p:spPr>
          <a:xfrm>
            <a:off x="6323330" y="5675630"/>
            <a:ext cx="4445635" cy="93091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323330" y="5663565"/>
            <a:ext cx="59055" cy="9429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v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795" y="2711450"/>
            <a:ext cx="400685" cy="400685"/>
          </a:xfrm>
          <a:prstGeom prst="rect">
            <a:avLst/>
          </a:prstGeom>
        </p:spPr>
      </p:pic>
      <p:pic>
        <p:nvPicPr>
          <p:cNvPr id="68" name="Picture Placeholder 12" descr="driving-behaviou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105" y="3742690"/>
            <a:ext cx="459740" cy="459740"/>
          </a:xfrm>
          <a:prstGeom prst="rect">
            <a:avLst/>
          </a:prstGeom>
        </p:spPr>
      </p:pic>
      <p:pic>
        <p:nvPicPr>
          <p:cNvPr id="71" name="Picture 70" descr="utiis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295" y="4807585"/>
            <a:ext cx="438150" cy="438150"/>
          </a:xfrm>
          <a:prstGeom prst="rect">
            <a:avLst/>
          </a:prstGeom>
        </p:spPr>
      </p:pic>
      <p:pic>
        <p:nvPicPr>
          <p:cNvPr id="74" name="Picture Placeholder 15" descr="informa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315" y="5942965"/>
            <a:ext cx="400685" cy="400685"/>
          </a:xfrm>
          <a:prstGeom prst="rect">
            <a:avLst/>
          </a:prstGeom>
        </p:spPr>
      </p:pic>
      <p:sp>
        <p:nvSpPr>
          <p:cNvPr id="77" name="Text Box 76"/>
          <p:cNvSpPr txBox="1"/>
          <p:nvPr/>
        </p:nvSpPr>
        <p:spPr>
          <a:xfrm>
            <a:off x="7546340" y="1645285"/>
            <a:ext cx="3222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Route Optimization</a:t>
            </a:r>
          </a:p>
        </p:txBody>
      </p:sp>
      <p:sp>
        <p:nvSpPr>
          <p:cNvPr id="78" name="Text Box 77"/>
          <p:cNvSpPr txBox="1"/>
          <p:nvPr/>
        </p:nvSpPr>
        <p:spPr>
          <a:xfrm>
            <a:off x="7546340" y="2680970"/>
            <a:ext cx="3222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Vehicle Tracking</a:t>
            </a:r>
          </a:p>
        </p:txBody>
      </p:sp>
      <p:sp>
        <p:nvSpPr>
          <p:cNvPr id="79" name="Text Box 78"/>
          <p:cNvSpPr txBox="1"/>
          <p:nvPr/>
        </p:nvSpPr>
        <p:spPr>
          <a:xfrm>
            <a:off x="7546340" y="3782060"/>
            <a:ext cx="2667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Driver Behavior</a:t>
            </a:r>
          </a:p>
        </p:txBody>
      </p:sp>
      <p:sp>
        <p:nvSpPr>
          <p:cNvPr id="80" name="Text Box 79"/>
          <p:cNvSpPr txBox="1"/>
          <p:nvPr/>
        </p:nvSpPr>
        <p:spPr>
          <a:xfrm>
            <a:off x="7546340" y="4686300"/>
            <a:ext cx="3222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Making sure all assets are fully utilized</a:t>
            </a:r>
          </a:p>
        </p:txBody>
      </p:sp>
      <p:sp>
        <p:nvSpPr>
          <p:cNvPr id="81" name="Text Box 80"/>
          <p:cNvSpPr txBox="1"/>
          <p:nvPr/>
        </p:nvSpPr>
        <p:spPr>
          <a:xfrm>
            <a:off x="7546340" y="5912485"/>
            <a:ext cx="3222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Finding specific fleet information quickly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57695" y="930275"/>
            <a:ext cx="194310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Placeholder 4" descr="Fleet-Management-Logo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58985" y="364490"/>
            <a:ext cx="2204720" cy="645160"/>
          </a:xfrm>
          <a:prstGeom prst="rect">
            <a:avLst/>
          </a:prstGeom>
        </p:spPr>
      </p:pic>
      <p:pic>
        <p:nvPicPr>
          <p:cNvPr id="3" name="Picture Placeholder 19" descr="route-opt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93535" y="1629410"/>
            <a:ext cx="415290" cy="415290"/>
          </a:xfrm>
          <a:prstGeom prst="rect">
            <a:avLst/>
          </a:prstGeom>
        </p:spPr>
      </p:pic>
      <p:pic>
        <p:nvPicPr>
          <p:cNvPr id="26" name="Picture Placeholder 19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6360" y="1423670"/>
            <a:ext cx="910590" cy="850900"/>
          </a:xfrm>
          <a:prstGeom prst="rect">
            <a:avLst/>
          </a:prstGeom>
        </p:spPr>
      </p:pic>
      <p:pic>
        <p:nvPicPr>
          <p:cNvPr id="42" name="Picture Placeholder 19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7160" y="2467610"/>
            <a:ext cx="910590" cy="850900"/>
          </a:xfrm>
          <a:prstGeom prst="rect">
            <a:avLst/>
          </a:prstGeom>
        </p:spPr>
      </p:pic>
      <p:pic>
        <p:nvPicPr>
          <p:cNvPr id="45" name="Picture Placeholder 19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6680" y="3500755"/>
            <a:ext cx="910590" cy="850900"/>
          </a:xfrm>
          <a:prstGeom prst="rect">
            <a:avLst/>
          </a:prstGeom>
        </p:spPr>
      </p:pic>
      <p:pic>
        <p:nvPicPr>
          <p:cNvPr id="49" name="Picture Placeholder 19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7160" y="4605655"/>
            <a:ext cx="910590" cy="850900"/>
          </a:xfrm>
          <a:prstGeom prst="rect">
            <a:avLst/>
          </a:prstGeom>
        </p:spPr>
      </p:pic>
      <p:pic>
        <p:nvPicPr>
          <p:cNvPr id="52" name="Picture Placeholder 19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6045" y="5718175"/>
            <a:ext cx="910590" cy="8509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upload-0.92099500 15822828078880-heavy-truck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947" t="-555" r="22978"/>
          <a:stretch>
            <a:fillRect/>
          </a:stretch>
        </p:blipFill>
        <p:spPr>
          <a:xfrm>
            <a:off x="-43815" y="-40640"/>
            <a:ext cx="5556885" cy="6898640"/>
          </a:xfrm>
          <a:prstGeom prst="rect">
            <a:avLst/>
          </a:prstGeom>
        </p:spPr>
      </p:pic>
      <p:sp>
        <p:nvSpPr>
          <p:cNvPr id="14" name="Rectangles 13"/>
          <p:cNvSpPr/>
          <p:nvPr/>
        </p:nvSpPr>
        <p:spPr>
          <a:xfrm>
            <a:off x="5493385" y="0"/>
            <a:ext cx="669861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6323330" y="1351280"/>
            <a:ext cx="4445635" cy="93091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323330" y="1339215"/>
            <a:ext cx="59055" cy="9429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Process 56"/>
          <p:cNvSpPr/>
          <p:nvPr/>
        </p:nvSpPr>
        <p:spPr>
          <a:xfrm>
            <a:off x="6323330" y="2433955"/>
            <a:ext cx="4445635" cy="93091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323330" y="2421890"/>
            <a:ext cx="59055" cy="9429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Process 58"/>
          <p:cNvSpPr/>
          <p:nvPr/>
        </p:nvSpPr>
        <p:spPr>
          <a:xfrm>
            <a:off x="6323330" y="3500755"/>
            <a:ext cx="4445635" cy="93091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6323330" y="3488690"/>
            <a:ext cx="59055" cy="9429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Process 60"/>
          <p:cNvSpPr/>
          <p:nvPr/>
        </p:nvSpPr>
        <p:spPr>
          <a:xfrm>
            <a:off x="6323330" y="4565650"/>
            <a:ext cx="4445635" cy="93091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323330" y="4553585"/>
            <a:ext cx="59055" cy="9429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Process 62"/>
          <p:cNvSpPr/>
          <p:nvPr/>
        </p:nvSpPr>
        <p:spPr>
          <a:xfrm>
            <a:off x="6323330" y="5675630"/>
            <a:ext cx="4445635" cy="93091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323330" y="5663565"/>
            <a:ext cx="59055" cy="9429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79"/>
          <p:cNvSpPr txBox="1"/>
          <p:nvPr/>
        </p:nvSpPr>
        <p:spPr>
          <a:xfrm>
            <a:off x="7546340" y="4686300"/>
            <a:ext cx="3222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Generate Real-Time Reports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271260" y="285115"/>
            <a:ext cx="4206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Poppins" panose="00000500000000000000" charset="0"/>
                <a:cs typeface="Poppins" panose="00000500000000000000" charset="0"/>
              </a:rPr>
              <a:t>SOLUTION :</a:t>
            </a:r>
          </a:p>
        </p:txBody>
      </p:sp>
      <p:pic>
        <p:nvPicPr>
          <p:cNvPr id="31" name="Picture Placeholder 30" descr="real-ti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355" y="1604010"/>
            <a:ext cx="500380" cy="500380"/>
          </a:xfrm>
          <a:prstGeom prst="rect">
            <a:avLst/>
          </a:prstGeom>
        </p:spPr>
      </p:pic>
      <p:pic>
        <p:nvPicPr>
          <p:cNvPr id="19" name="Picture Placeholder 27" descr="monitof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075" y="2729230"/>
            <a:ext cx="422910" cy="422910"/>
          </a:xfrm>
          <a:prstGeom prst="rect">
            <a:avLst/>
          </a:prstGeom>
        </p:spPr>
      </p:pic>
      <p:pic>
        <p:nvPicPr>
          <p:cNvPr id="33" name="Picture 32" descr="utilization-of-vehic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875" y="3735705"/>
            <a:ext cx="552450" cy="552450"/>
          </a:xfrm>
          <a:prstGeom prst="rect">
            <a:avLst/>
          </a:prstGeom>
        </p:spPr>
      </p:pic>
      <p:pic>
        <p:nvPicPr>
          <p:cNvPr id="32" name="Picture 31" descr="real-time-repor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355" y="4869815"/>
            <a:ext cx="461645" cy="461645"/>
          </a:xfrm>
          <a:prstGeom prst="rect">
            <a:avLst/>
          </a:prstGeom>
        </p:spPr>
      </p:pic>
      <p:pic>
        <p:nvPicPr>
          <p:cNvPr id="34" name="Picture Placeholder 25" descr="geo-fen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355" y="5900420"/>
            <a:ext cx="481330" cy="481330"/>
          </a:xfrm>
          <a:prstGeom prst="rect">
            <a:avLst/>
          </a:prstGeom>
        </p:spPr>
      </p:pic>
      <p:sp>
        <p:nvSpPr>
          <p:cNvPr id="37" name="Text Box 36"/>
          <p:cNvSpPr txBox="1"/>
          <p:nvPr/>
        </p:nvSpPr>
        <p:spPr>
          <a:xfrm>
            <a:off x="7546340" y="1494155"/>
            <a:ext cx="3222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Track all Vehicles in your fleet in real-time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7546340" y="2729230"/>
            <a:ext cx="3222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Monitor driver behavior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7546340" y="3643630"/>
            <a:ext cx="3222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Optimal Utilization of Vehicles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7546340" y="5949950"/>
            <a:ext cx="3222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Establish Geo-Fence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06565" y="930275"/>
            <a:ext cx="194310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Placeholder 4" descr="Fleet-Management-Logo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58985" y="364490"/>
            <a:ext cx="2204720" cy="645160"/>
          </a:xfrm>
          <a:prstGeom prst="rect">
            <a:avLst/>
          </a:prstGeom>
        </p:spPr>
      </p:pic>
      <p:pic>
        <p:nvPicPr>
          <p:cNvPr id="26" name="Picture Placeholder 19" descr="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600" y="1438910"/>
            <a:ext cx="910590" cy="850900"/>
          </a:xfrm>
          <a:prstGeom prst="rect">
            <a:avLst/>
          </a:prstGeom>
        </p:spPr>
      </p:pic>
      <p:pic>
        <p:nvPicPr>
          <p:cNvPr id="10" name="Picture Placeholder 19" descr="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4300" y="2515235"/>
            <a:ext cx="910590" cy="850900"/>
          </a:xfrm>
          <a:prstGeom prst="rect">
            <a:avLst/>
          </a:prstGeom>
        </p:spPr>
      </p:pic>
      <p:pic>
        <p:nvPicPr>
          <p:cNvPr id="20" name="Picture Placeholder 19" descr="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0805" y="3601720"/>
            <a:ext cx="910590" cy="850900"/>
          </a:xfrm>
          <a:prstGeom prst="rect">
            <a:avLst/>
          </a:prstGeom>
        </p:spPr>
      </p:pic>
      <p:pic>
        <p:nvPicPr>
          <p:cNvPr id="24" name="Picture Placeholder 19" descr="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5565" y="4686300"/>
            <a:ext cx="910590" cy="850900"/>
          </a:xfrm>
          <a:prstGeom prst="rect">
            <a:avLst/>
          </a:prstGeom>
        </p:spPr>
      </p:pic>
      <p:pic>
        <p:nvPicPr>
          <p:cNvPr id="28" name="Picture Placeholder 19" descr="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5565" y="5725160"/>
            <a:ext cx="91059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-635" y="0"/>
            <a:ext cx="1219263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1344930" y="484505"/>
            <a:ext cx="3531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WHY NOW ?</a:t>
            </a:r>
            <a:endParaRPr lang="en-IN" altLang="en-US" sz="3600" dirty="0"/>
          </a:p>
        </p:txBody>
      </p:sp>
      <p:sp>
        <p:nvSpPr>
          <p:cNvPr id="11" name="Text Box 10"/>
          <p:cNvSpPr txBox="1"/>
          <p:nvPr/>
        </p:nvSpPr>
        <p:spPr>
          <a:xfrm>
            <a:off x="6690361" y="4272280"/>
            <a:ext cx="4846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oppins" panose="00000500000000000000" charset="0"/>
                <a:cs typeface="Poppins" panose="00000500000000000000" charset="0"/>
              </a:rPr>
              <a:t>The technological advancements in the automotive sector has improved the reliability &amp; accuracy for navigation</a:t>
            </a:r>
            <a:r>
              <a:rPr lang="en-IN" altLang="en-US" sz="2000" dirty="0">
                <a:latin typeface="Poppins" panose="00000500000000000000" charset="0"/>
                <a:cs typeface="Poppins" panose="00000500000000000000" charset="0"/>
              </a:rPr>
              <a:t>.</a:t>
            </a:r>
            <a:r>
              <a:rPr lang="en-US" sz="2000" dirty="0">
                <a:latin typeface="Poppins" panose="00000500000000000000" charset="0"/>
                <a:cs typeface="Poppins" panose="00000500000000000000" charset="0"/>
              </a:rPr>
              <a:t> </a:t>
            </a:r>
            <a:r>
              <a:rPr lang="en-US" sz="2000" b="1" dirty="0">
                <a:latin typeface="Poppins" panose="00000500000000000000" charset="0"/>
                <a:cs typeface="Poppins" panose="00000500000000000000" charset="0"/>
              </a:rPr>
              <a:t>The capabilities of 5G</a:t>
            </a:r>
            <a:r>
              <a:rPr lang="en-US" sz="2000" dirty="0">
                <a:latin typeface="Poppins" panose="00000500000000000000" charset="0"/>
                <a:cs typeface="Poppins" panose="00000500000000000000" charset="0"/>
              </a:rPr>
              <a:t> (low latency, enhanced speed &amp; high capacity) are bound to improve the performance and demand of Vehicle Tracking Devices.</a:t>
            </a:r>
          </a:p>
        </p:txBody>
      </p:sp>
      <p:pic>
        <p:nvPicPr>
          <p:cNvPr id="59" name="Picture Placeholder 4" descr="Fleet-Management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8815" y="349250"/>
            <a:ext cx="2204720" cy="64516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088515" y="1158875"/>
            <a:ext cx="1882460" cy="158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 Box 9"/>
          <p:cNvSpPr txBox="1"/>
          <p:nvPr/>
        </p:nvSpPr>
        <p:spPr>
          <a:xfrm>
            <a:off x="1405890" y="2235200"/>
            <a:ext cx="449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ppins" panose="00000500000000000000" charset="0"/>
                <a:cs typeface="Poppins" panose="00000500000000000000" charset="0"/>
              </a:rPr>
              <a:t>Estimated Vehicle Tracking Market Growth by 2021 - </a:t>
            </a:r>
            <a:r>
              <a:rPr lang="en-US" sz="2400" b="1" dirty="0">
                <a:latin typeface="Poppins" panose="00000500000000000000" charset="0"/>
                <a:cs typeface="Poppins" panose="00000500000000000000" charset="0"/>
              </a:rPr>
              <a:t>14.0% more than 2015-2020 </a:t>
            </a:r>
            <a:r>
              <a:rPr lang="en-US" sz="2400" dirty="0">
                <a:latin typeface="Poppins" panose="00000500000000000000" charset="0"/>
                <a:cs typeface="Poppins" panose="00000500000000000000" charset="0"/>
              </a:rPr>
              <a:t>due to:</a:t>
            </a:r>
          </a:p>
        </p:txBody>
      </p:sp>
      <p:sp>
        <p:nvSpPr>
          <p:cNvPr id="18" name="Text Box 9"/>
          <p:cNvSpPr txBox="1"/>
          <p:nvPr/>
        </p:nvSpPr>
        <p:spPr>
          <a:xfrm>
            <a:off x="1223010" y="4353560"/>
            <a:ext cx="4751070" cy="1938992"/>
          </a:xfrm>
          <a:prstGeom prst="rect">
            <a:avLst/>
          </a:prstGeom>
          <a:solidFill>
            <a:schemeClr val="tx2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Poppins" panose="00000500000000000000" charset="0"/>
                <a:cs typeface="Poppins" panose="00000500000000000000" charset="0"/>
              </a:rPr>
              <a:t>Rising demand for fleet telematics in transportation &amp; logistics industries.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Poppins" panose="00000500000000000000" charset="0"/>
                <a:cs typeface="Poppins" panose="00000500000000000000" charset="0"/>
              </a:rPr>
              <a:t>The growing trend of car leasing &amp; rental-services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Poppins" panose="00000500000000000000" charset="0"/>
                <a:cs typeface="Poppins" panose="00000500000000000000" charset="0"/>
              </a:rPr>
              <a:t>Need for operational efficiency by fleet owners</a:t>
            </a:r>
          </a:p>
        </p:txBody>
      </p:sp>
      <p:pic>
        <p:nvPicPr>
          <p:cNvPr id="5" name="Picture Placeholder 4" descr="magic_triangle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6690360" y="1129665"/>
            <a:ext cx="4204970" cy="30645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0" y="635"/>
            <a:ext cx="1219263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830580" y="409575"/>
            <a:ext cx="1023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VEHICLE TRACKING</a:t>
            </a:r>
            <a:r>
              <a:rPr lang="en-IN" altLang="en-US" sz="3200" b="1" dirty="0">
                <a:latin typeface="Poppins" panose="00000500000000000000" charset="0"/>
                <a:cs typeface="Poppins" panose="00000500000000000000" charset="0"/>
              </a:rPr>
              <a:t> </a:t>
            </a:r>
            <a:r>
              <a:rPr lang="en-I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MARKET ANALYSIS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98170" y="1790700"/>
            <a:ext cx="43853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 SemiBold" panose="00000700000000000000" charset="0"/>
                <a:cs typeface="Poppins SemiBold" panose="00000700000000000000" charset="0"/>
              </a:rPr>
              <a:t>Vehicle Tracking Market is categorized on the basis of its type [Active or Passive]</a:t>
            </a:r>
            <a:endParaRPr lang="en-US" sz="2000" dirty="0">
              <a:latin typeface="Poppins SemiBold" panose="00000700000000000000" charset="0"/>
              <a:cs typeface="Poppins SemiBold" panose="00000700000000000000" charset="0"/>
            </a:endParaRPr>
          </a:p>
          <a:p>
            <a:endParaRPr lang="en-US" sz="2000" dirty="0">
              <a:latin typeface="Poppins SemiBold" panose="00000700000000000000" charset="0"/>
              <a:cs typeface="Poppins SemiBold" panose="00000700000000000000" charset="0"/>
            </a:endParaRPr>
          </a:p>
          <a:p>
            <a:r>
              <a:rPr lang="en-US" sz="2000" dirty="0">
                <a:latin typeface="Poppins SemiBold" panose="00000700000000000000" charset="0"/>
                <a:cs typeface="Poppins SemiBold" panose="00000700000000000000" charset="0"/>
              </a:rPr>
              <a:t>While the European market has reached a mature phase, the UAE market is expected to show a rapid rise in automotive sales. </a:t>
            </a:r>
          </a:p>
          <a:p>
            <a:endParaRPr lang="en-US" sz="2000" dirty="0">
              <a:latin typeface="Poppins SemiBold" panose="00000700000000000000" charset="0"/>
              <a:cs typeface="Poppins SemiBold" panose="00000700000000000000" charset="0"/>
            </a:endParaRPr>
          </a:p>
          <a:p>
            <a:r>
              <a:rPr lang="en-US" sz="2000" dirty="0">
                <a:latin typeface="Poppins SemiBold" panose="00000700000000000000" charset="0"/>
                <a:cs typeface="Poppins SemiBold" panose="00000700000000000000" charset="0"/>
              </a:rPr>
              <a:t>This increase demand is expected as the need for real time data monitoring &amp; reporting is rising rapidly.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329940" y="1005840"/>
            <a:ext cx="5554980" cy="254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9" name="Picture Placeholder 4" descr="Fleet-Management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4210" y="349250"/>
            <a:ext cx="2204720" cy="645160"/>
          </a:xfrm>
          <a:prstGeom prst="rect">
            <a:avLst/>
          </a:prstGeom>
        </p:spPr>
      </p:pic>
      <p:pic>
        <p:nvPicPr>
          <p:cNvPr id="7" name="Picture Placeholder 4" descr="Untitled-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5585842" y="2849881"/>
            <a:ext cx="6164197" cy="2697480"/>
          </a:xfrm>
          <a:prstGeom prst="rect">
            <a:avLst/>
          </a:prstGeom>
        </p:spPr>
      </p:pic>
      <p:sp>
        <p:nvSpPr>
          <p:cNvPr id="10" name="Text Box 7"/>
          <p:cNvSpPr txBox="1"/>
          <p:nvPr/>
        </p:nvSpPr>
        <p:spPr>
          <a:xfrm>
            <a:off x="6065520" y="1703705"/>
            <a:ext cx="527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2000" b="1" dirty="0">
                <a:latin typeface="Poppins" panose="00000500000000000000" charset="0"/>
                <a:cs typeface="Poppins" panose="00000500000000000000" charset="0"/>
              </a:rPr>
              <a:t>Global Market Growth Projection by Type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664738" y="2409190"/>
            <a:ext cx="124932" cy="1169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035389" y="2421890"/>
            <a:ext cx="124236" cy="110664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8785712" y="2301240"/>
            <a:ext cx="208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b="1" dirty="0">
                <a:latin typeface="Poppins" panose="00000500000000000000" charset="0"/>
                <a:cs typeface="Poppins" panose="00000500000000000000" charset="0"/>
              </a:rPr>
              <a:t>2025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155033" y="2284730"/>
            <a:ext cx="179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b="1" dirty="0">
                <a:latin typeface="Poppins" panose="00000500000000000000" charset="0"/>
                <a:cs typeface="Poppins" panose="00000500000000000000" charset="0"/>
              </a:rPr>
              <a:t>2017</a:t>
            </a:r>
          </a:p>
        </p:txBody>
      </p:sp>
      <p:sp>
        <p:nvSpPr>
          <p:cNvPr id="18" name="Text Box 19"/>
          <p:cNvSpPr txBox="1"/>
          <p:nvPr/>
        </p:nvSpPr>
        <p:spPr>
          <a:xfrm>
            <a:off x="7272914" y="5338445"/>
            <a:ext cx="127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b="1" dirty="0">
                <a:latin typeface="Poppins" panose="00000500000000000000" charset="0"/>
                <a:cs typeface="Poppins" panose="00000500000000000000" charset="0"/>
              </a:rPr>
              <a:t>ACTIVE</a:t>
            </a:r>
          </a:p>
        </p:txBody>
      </p:sp>
      <p:sp>
        <p:nvSpPr>
          <p:cNvPr id="19" name="Text Box 21"/>
          <p:cNvSpPr txBox="1"/>
          <p:nvPr/>
        </p:nvSpPr>
        <p:spPr>
          <a:xfrm>
            <a:off x="8794815" y="5353685"/>
            <a:ext cx="146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b="1" dirty="0">
                <a:latin typeface="Poppins" panose="00000500000000000000" charset="0"/>
                <a:cs typeface="Poppins" panose="00000500000000000000" charset="0"/>
              </a:rPr>
              <a:t>PASSIVE</a:t>
            </a:r>
          </a:p>
        </p:txBody>
      </p:sp>
      <p:sp>
        <p:nvSpPr>
          <p:cNvPr id="2" name="Rectangles 1"/>
          <p:cNvSpPr/>
          <p:nvPr/>
        </p:nvSpPr>
        <p:spPr>
          <a:xfrm>
            <a:off x="7004685" y="2401570"/>
            <a:ext cx="150495" cy="135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8639175" y="2421890"/>
            <a:ext cx="150495" cy="135890"/>
          </a:xfrm>
          <a:prstGeom prst="rect">
            <a:avLst/>
          </a:prstGeom>
          <a:solidFill>
            <a:srgbClr val="8C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0" y="635"/>
            <a:ext cx="12192635" cy="6857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0" descr="truck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57785" y="23813"/>
            <a:ext cx="12307570" cy="6840855"/>
          </a:xfrm>
          <a:prstGeom prst="rect">
            <a:avLst/>
          </a:prstGeom>
        </p:spPr>
      </p:pic>
      <p:sp>
        <p:nvSpPr>
          <p:cNvPr id="34" name="Text Box 33"/>
          <p:cNvSpPr txBox="1"/>
          <p:nvPr/>
        </p:nvSpPr>
        <p:spPr>
          <a:xfrm>
            <a:off x="8584565" y="3782318"/>
            <a:ext cx="3363595" cy="2862322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UAE Commercial Vehicle Telematics market size is projected to grow at a CAGR of 7.5 % by 2024.</a:t>
            </a:r>
          </a:p>
          <a:p>
            <a:endParaRPr 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oppins" panose="00000500000000000000" charset="0"/>
              <a:cs typeface="Poppins" panose="00000500000000000000" charset="0"/>
            </a:endParaRPr>
          </a:p>
          <a:p>
            <a:r>
              <a:rPr 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charset="0"/>
                <a:cs typeface="Poppins" panose="00000500000000000000" charset="0"/>
              </a:rPr>
              <a:t>The Logistics and Transportation industries are the key adopters of telematics system in UAE</a:t>
            </a:r>
          </a:p>
        </p:txBody>
      </p:sp>
      <p:pic>
        <p:nvPicPr>
          <p:cNvPr id="7" name="Picture Placeholder 4" descr="Fleet-Management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8985" y="379730"/>
            <a:ext cx="2204720" cy="645160"/>
          </a:xfrm>
          <a:prstGeom prst="rect">
            <a:avLst/>
          </a:prstGeom>
        </p:spPr>
      </p:pic>
      <p:pic>
        <p:nvPicPr>
          <p:cNvPr id="11" name="Picture Placeholder 10" descr="grph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8903825" y="605155"/>
            <a:ext cx="2579515" cy="3159125"/>
          </a:xfrm>
          <a:prstGeom prst="rect">
            <a:avLst/>
          </a:prstGeom>
        </p:spPr>
      </p:pic>
      <p:sp>
        <p:nvSpPr>
          <p:cNvPr id="76" name="Text Box 75"/>
          <p:cNvSpPr txBox="1"/>
          <p:nvPr/>
        </p:nvSpPr>
        <p:spPr>
          <a:xfrm>
            <a:off x="625474" y="322580"/>
            <a:ext cx="7314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600" b="1" dirty="0">
                <a:latin typeface="Poppins" panose="00000500000000000000" charset="0"/>
                <a:cs typeface="Poppins" panose="00000500000000000000" charset="0"/>
              </a:rPr>
              <a:t>MARKET OPPORTUNITY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688715" y="958850"/>
            <a:ext cx="2292985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3"/>
          <p:cNvSpPr txBox="1"/>
          <p:nvPr/>
        </p:nvSpPr>
        <p:spPr>
          <a:xfrm>
            <a:off x="2575080" y="5846505"/>
            <a:ext cx="44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oppins" panose="00000500000000000000" charset="0"/>
                <a:cs typeface="Poppins" panose="00000500000000000000" charset="0"/>
              </a:rPr>
              <a:t>Source: www.grandviewresearch.com</a:t>
            </a:r>
          </a:p>
        </p:txBody>
      </p:sp>
      <p:pic>
        <p:nvPicPr>
          <p:cNvPr id="5" name="Picture Placeholder 4" descr="Untitled-6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525780" y="2387600"/>
            <a:ext cx="7513955" cy="34588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0" y="-10160"/>
            <a:ext cx="12191365" cy="686816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Placeholder 23" descr="softwrae-solutions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4770755" y="1356360"/>
            <a:ext cx="2649220" cy="51339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78510" y="2713990"/>
            <a:ext cx="3107055" cy="72898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902335" y="2815590"/>
            <a:ext cx="2646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Poppins" panose="00000500000000000000" charset="0"/>
                <a:cs typeface="Poppins" panose="00000500000000000000" charset="0"/>
              </a:rPr>
              <a:t>Vehicle Tracking</a:t>
            </a:r>
          </a:p>
          <a:p>
            <a:pPr algn="ctr"/>
            <a:r>
              <a:rPr lang="en-US" sz="1600" b="1">
                <a:latin typeface="Poppins" panose="00000500000000000000" charset="0"/>
                <a:cs typeface="Poppins" panose="00000500000000000000" charset="0"/>
              </a:rPr>
              <a:t>Management system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8510" y="3649980"/>
            <a:ext cx="3106420" cy="7289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78510" y="4576445"/>
            <a:ext cx="3107055" cy="72898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244840" y="2626360"/>
            <a:ext cx="2941955" cy="72898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8449310" y="2703830"/>
            <a:ext cx="2526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Poppins" panose="00000500000000000000" charset="0"/>
                <a:cs typeface="Poppins" panose="00000500000000000000" charset="0"/>
              </a:rPr>
              <a:t>Car Rental Management System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44840" y="3576955"/>
            <a:ext cx="2941955" cy="7289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8378825" y="3649980"/>
            <a:ext cx="2734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Poppins" panose="00000500000000000000" charset="0"/>
                <a:cs typeface="Poppins" panose="00000500000000000000" charset="0"/>
              </a:rPr>
              <a:t>School Transport  Management System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34680" y="5446395"/>
            <a:ext cx="2941955" cy="7289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964565" y="3722370"/>
            <a:ext cx="2734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Poppins" panose="00000500000000000000" charset="0"/>
                <a:cs typeface="Poppins" panose="00000500000000000000" charset="0"/>
              </a:rPr>
              <a:t>Delivery Dispatch Management System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44840" y="4518025"/>
            <a:ext cx="2941955" cy="72898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8378825" y="5468620"/>
            <a:ext cx="3002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Poppins" panose="00000500000000000000" charset="0"/>
                <a:cs typeface="Poppins" panose="00000500000000000000" charset="0"/>
              </a:rPr>
              <a:t>Taxi Booking &amp; Dispatch management System</a:t>
            </a:r>
          </a:p>
        </p:txBody>
      </p:sp>
      <p:pic>
        <p:nvPicPr>
          <p:cNvPr id="15" name="Picture Placeholder 4" descr="Fleet-Management-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5" y="364490"/>
            <a:ext cx="2204720" cy="645160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2871470" y="528955"/>
            <a:ext cx="9838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oppins" panose="00000500000000000000" charset="0"/>
                <a:cs typeface="Poppins" panose="00000500000000000000" charset="0"/>
              </a:rPr>
              <a:t>OUR </a:t>
            </a:r>
            <a:r>
              <a:rPr lang="en-IN" altLang="en-US" sz="3600" b="1" dirty="0">
                <a:latin typeface="Poppins" panose="00000500000000000000" charset="0"/>
                <a:cs typeface="Poppins" panose="00000500000000000000" charset="0"/>
              </a:rPr>
              <a:t>SOFTWARE SOLUTION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767195" y="1174115"/>
            <a:ext cx="194310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778510" y="4648835"/>
            <a:ext cx="3189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Poppins" panose="00000500000000000000" charset="0"/>
                <a:cs typeface="Poppins" panose="00000500000000000000" charset="0"/>
              </a:rPr>
              <a:t>Truck Booking &amp; Dispatch</a:t>
            </a:r>
          </a:p>
          <a:p>
            <a:pPr algn="ctr"/>
            <a:r>
              <a:rPr lang="en-US" sz="1600" b="1">
                <a:latin typeface="Poppins" panose="00000500000000000000" charset="0"/>
                <a:cs typeface="Poppins" panose="00000500000000000000" charset="0"/>
              </a:rPr>
              <a:t>Management System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023225" y="4590415"/>
            <a:ext cx="3385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Poppins" panose="00000500000000000000" charset="0"/>
                <a:cs typeface="Poppins" panose="00000500000000000000" charset="0"/>
              </a:rPr>
              <a:t>Corporate Transport Management System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67360" y="1537335"/>
            <a:ext cx="419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charset="0"/>
                <a:cs typeface="Poppins" panose="00000500000000000000" charset="0"/>
                <a:sym typeface="+mn-ea"/>
              </a:rPr>
              <a:t>Commercial Vehicle Tracking Management System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7782560" y="1651000"/>
            <a:ext cx="419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b="1">
                <a:solidFill>
                  <a:schemeClr val="accent1"/>
                </a:solidFill>
                <a:latin typeface="Poppins" panose="00000500000000000000" charset="0"/>
                <a:cs typeface="Poppins" panose="00000500000000000000" charset="0"/>
                <a:sym typeface="+mn-ea"/>
              </a:rPr>
              <a:t>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charset="0"/>
                <a:cs typeface="Poppins" panose="00000500000000000000" charset="0"/>
                <a:sym typeface="+mn-ea"/>
              </a:rPr>
              <a:t>Passenger Vehicle Tracking Management System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593215" y="2296160"/>
            <a:ext cx="194310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09050" y="2375535"/>
            <a:ext cx="194310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-29845" y="-11430"/>
            <a:ext cx="12221210" cy="6880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42415" y="2110740"/>
            <a:ext cx="4013835" cy="76962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754505" y="2311400"/>
            <a:ext cx="3786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24x7 Real Time Live Tracking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48985" y="2110740"/>
            <a:ext cx="5295900" cy="769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6247130" y="2311400"/>
            <a:ext cx="451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Route Optimization and Dispatching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0825" y="2985135"/>
            <a:ext cx="4013835" cy="769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629285" y="3185795"/>
            <a:ext cx="3228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Driver Behavior Analytics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96105" y="3028950"/>
            <a:ext cx="3592830" cy="7550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18"/>
          <p:cNvSpPr txBox="1"/>
          <p:nvPr/>
        </p:nvSpPr>
        <p:spPr>
          <a:xfrm>
            <a:off x="4610100" y="3215005"/>
            <a:ext cx="3335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Mobilizing &amp; De Mobilizing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37525" y="3028950"/>
            <a:ext cx="3667760" cy="76962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8173085" y="3229610"/>
            <a:ext cx="3712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State of the art driver console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8150" y="3927475"/>
            <a:ext cx="3811905" cy="769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570865" y="4128135"/>
            <a:ext cx="3576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Multiple Mobile Applications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03420" y="3952875"/>
            <a:ext cx="2836545" cy="76962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28"/>
          <p:cNvSpPr txBox="1"/>
          <p:nvPr/>
        </p:nvSpPr>
        <p:spPr>
          <a:xfrm>
            <a:off x="4641850" y="4153535"/>
            <a:ext cx="2609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On Demand Reports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24115" y="3952875"/>
            <a:ext cx="4013835" cy="7696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0"/>
          <p:cNvSpPr txBox="1"/>
          <p:nvPr/>
        </p:nvSpPr>
        <p:spPr>
          <a:xfrm>
            <a:off x="7597140" y="4153535"/>
            <a:ext cx="4168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Vehicle Document Management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287145" y="4832985"/>
            <a:ext cx="4904105" cy="769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32"/>
          <p:cNvSpPr txBox="1"/>
          <p:nvPr/>
        </p:nvSpPr>
        <p:spPr>
          <a:xfrm>
            <a:off x="1422400" y="5033645"/>
            <a:ext cx="4768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Echo Driving &amp; Driver Ranking System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419215" y="4842510"/>
            <a:ext cx="2851785" cy="76962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34"/>
          <p:cNvSpPr txBox="1"/>
          <p:nvPr/>
        </p:nvSpPr>
        <p:spPr>
          <a:xfrm>
            <a:off x="6633210" y="5043170"/>
            <a:ext cx="255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Poppins" panose="00000500000000000000" charset="0"/>
                <a:cs typeface="Poppins" panose="00000500000000000000" charset="0"/>
              </a:rPr>
              <a:t>Live Client Support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3862705" y="606425"/>
            <a:ext cx="4185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Poppins" panose="00000500000000000000" charset="0"/>
                <a:cs typeface="Poppins" panose="00000500000000000000" charset="0"/>
              </a:rPr>
              <a:t>OUR PRODUCT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756275" y="1313180"/>
            <a:ext cx="194310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09210" y="6132830"/>
            <a:ext cx="194310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Placeholder 4" descr="Fleet-Management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8985" y="364490"/>
            <a:ext cx="2204720" cy="645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FFFFFF"/>
      </a:dk2>
      <a:lt2>
        <a:srgbClr val="E7E6E6"/>
      </a:lt2>
      <a:accent1>
        <a:srgbClr val="F97C22"/>
      </a:accent1>
      <a:accent2>
        <a:srgbClr val="FBE5D5"/>
      </a:accent2>
      <a:accent3>
        <a:srgbClr val="F4B183"/>
      </a:accent3>
      <a:accent4>
        <a:srgbClr val="FBB07A"/>
      </a:accent4>
      <a:accent5>
        <a:srgbClr val="CE5905"/>
      </a:accent5>
      <a:accent6>
        <a:srgbClr val="7F7F7F"/>
      </a:accent6>
      <a:hlink>
        <a:srgbClr val="595959"/>
      </a:hlink>
      <a:folHlink>
        <a:srgbClr val="3F3F3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1300</Words>
  <Application>Microsoft Office PowerPoint</Application>
  <PresentationFormat>Custom</PresentationFormat>
  <Paragraphs>550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Arjun vijayan</dc:creator>
  <cp:lastModifiedBy>PC</cp:lastModifiedBy>
  <cp:revision>945</cp:revision>
  <dcterms:created xsi:type="dcterms:W3CDTF">2020-04-13T05:03:00Z</dcterms:created>
  <dcterms:modified xsi:type="dcterms:W3CDTF">2020-12-15T12:05:53Z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